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9" r:id="rId4"/>
    <p:sldId id="258" r:id="rId5"/>
    <p:sldId id="261" r:id="rId6"/>
    <p:sldId id="262" r:id="rId7"/>
    <p:sldId id="263" r:id="rId8"/>
    <p:sldId id="271" r:id="rId9"/>
    <p:sldId id="272" r:id="rId10"/>
    <p:sldId id="273" r:id="rId11"/>
    <p:sldId id="268" r:id="rId12"/>
    <p:sldId id="269" r:id="rId13"/>
    <p:sldId id="270" r:id="rId14"/>
  </p:sldIdLst>
  <p:sldSz cx="18288000" cy="10287000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Open Sans Bold" panose="020B0806030504020204" charset="0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에스코어 드림 2 ExtraLight" panose="020B0203030302020204" pitchFamily="34" charset="-127"/>
      <p:regular r:id="rId27"/>
    </p:embeddedFont>
    <p:embeddedFont>
      <p:font typeface="에스코어 드림 3 Light" panose="020B0303030302020204" pitchFamily="34" charset="-127"/>
      <p:regular r:id="rId28"/>
    </p:embeddedFont>
    <p:embeddedFont>
      <p:font typeface="에스코어 드림 4 Regular" panose="020B0503030302020204" pitchFamily="34" charset="-127"/>
      <p:regular r:id="rId29"/>
    </p:embeddedFont>
    <p:embeddedFont>
      <p:font typeface="에스코어 드림 5 Medium" panose="020B0503030302020204" pitchFamily="34" charset="-127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D0DA"/>
    <a:srgbClr val="F6E6F5"/>
    <a:srgbClr val="FCC8E0"/>
    <a:srgbClr val="6B9EDB"/>
    <a:srgbClr val="85ABDC"/>
    <a:srgbClr val="84ABDB"/>
    <a:srgbClr val="95AEDB"/>
    <a:srgbClr val="D3C6DB"/>
    <a:srgbClr val="7FA6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677786-8DB1-4435-BD1F-52FCA8E054A2}">
  <a:tblStyle styleId="{CE677786-8DB1-4435-BD1F-52FCA8E054A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band1H>
    <a:band2H>
      <a:tcTxStyle b="off" i="off"/>
      <a:tcStyle>
        <a:tcBdr/>
      </a:tcStyle>
    </a:band2H>
    <a:band1V>
      <a:tcTxStyle b="off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1V>
    <a:band2V>
      <a:tcTxStyle b="off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90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1" name="Google Shape;32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1" name="Google Shape;33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8" name="Google Shape;358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9" name="Google Shape;1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50" name="Google Shape;150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7" name="Google Shape;17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D03CF6-9B4B-484E-AC7A-6DA8E1A6078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344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D03CF6-9B4B-484E-AC7A-6DA8E1A6078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658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/>
        </p:nvSpPr>
        <p:spPr>
          <a:xfrm>
            <a:off x="3162299" y="3704361"/>
            <a:ext cx="119634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YOLO와</a:t>
            </a:r>
            <a:r>
              <a:rPr lang="en-US" sz="5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dilb를</a:t>
            </a:r>
            <a:r>
              <a:rPr lang="en-US" sz="5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활용한</a:t>
            </a:r>
            <a:endParaRPr sz="5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13"/>
          <p:cNvGrpSpPr/>
          <p:nvPr/>
        </p:nvGrpSpPr>
        <p:grpSpPr>
          <a:xfrm>
            <a:off x="3913743" y="5166717"/>
            <a:ext cx="11046435" cy="1299614"/>
            <a:chOff x="5563289" y="5222998"/>
            <a:chExt cx="6992678" cy="1299614"/>
          </a:xfrm>
        </p:grpSpPr>
        <p:grpSp>
          <p:nvGrpSpPr>
            <p:cNvPr id="90" name="Google Shape;90;p13"/>
            <p:cNvGrpSpPr/>
            <p:nvPr/>
          </p:nvGrpSpPr>
          <p:grpSpPr>
            <a:xfrm>
              <a:off x="5769447" y="5222998"/>
              <a:ext cx="6459272" cy="1299614"/>
              <a:chOff x="0" y="-114300"/>
              <a:chExt cx="1701207" cy="342285"/>
            </a:xfrm>
          </p:grpSpPr>
          <p:sp>
            <p:nvSpPr>
              <p:cNvPr id="91" name="Google Shape;91;p13"/>
              <p:cNvSpPr/>
              <p:nvPr/>
            </p:nvSpPr>
            <p:spPr>
              <a:xfrm>
                <a:off x="31892" y="0"/>
                <a:ext cx="1669315" cy="227985"/>
              </a:xfrm>
              <a:custGeom>
                <a:avLst/>
                <a:gdLst/>
                <a:ahLst/>
                <a:cxnLst/>
                <a:rect l="l" t="t" r="r" b="b"/>
                <a:pathLst>
                  <a:path w="1669315" h="227985" extrusionOk="0">
                    <a:moveTo>
                      <a:pt x="0" y="0"/>
                    </a:moveTo>
                    <a:lnTo>
                      <a:pt x="1669315" y="0"/>
                    </a:lnTo>
                    <a:lnTo>
                      <a:pt x="1669315" y="227985"/>
                    </a:lnTo>
                    <a:lnTo>
                      <a:pt x="0" y="227985"/>
                    </a:lnTo>
                    <a:close/>
                  </a:path>
                </a:pathLst>
              </a:custGeom>
              <a:solidFill>
                <a:srgbClr val="203858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3"/>
              <p:cNvSpPr txBox="1"/>
              <p:nvPr/>
            </p:nvSpPr>
            <p:spPr>
              <a:xfrm>
                <a:off x="0" y="-114300"/>
                <a:ext cx="1669315" cy="34228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21694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3" name="Google Shape;93;p13"/>
            <p:cNvSpPr txBox="1"/>
            <p:nvPr/>
          </p:nvSpPr>
          <p:spPr>
            <a:xfrm>
              <a:off x="5563289" y="5641310"/>
              <a:ext cx="6992678" cy="7957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6901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60"/>
                <a:buFont typeface="Arial"/>
                <a:buNone/>
              </a:pPr>
              <a:r>
                <a:rPr lang="en-US" sz="3060" b="0" i="0" u="none" strike="noStrike" cap="none">
                  <a:solidFill>
                    <a:srgbClr val="F6F5F5"/>
                  </a:solidFill>
                  <a:latin typeface="Open Sans"/>
                  <a:ea typeface="Open Sans"/>
                  <a:cs typeface="Open Sans"/>
                  <a:sym typeface="Open Sans"/>
                </a:rPr>
                <a:t>YUN CHANHO, YUN HONG RIM, CHOO YEJIN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" name="Google Shape;94;p13"/>
          <p:cNvSpPr txBox="1"/>
          <p:nvPr/>
        </p:nvSpPr>
        <p:spPr>
          <a:xfrm>
            <a:off x="4572000" y="4594331"/>
            <a:ext cx="91440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‘</a:t>
            </a:r>
            <a:r>
              <a:rPr lang="en-US" sz="5400" b="1" i="0" u="none" strike="noStrike" cap="none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졸음방지’프로그램</a:t>
            </a:r>
            <a:endParaRPr sz="5400" b="1" i="0" u="none" strike="noStrike" cap="none" dirty="0">
              <a:solidFill>
                <a:srgbClr val="20385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0CD32BD7-CDA5-D6E6-34A4-AD083A493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436" y="2772883"/>
            <a:ext cx="5671886" cy="5720295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결과물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606C7A7-B39B-412A-3941-236B12EA8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36" y="2805362"/>
            <a:ext cx="5753100" cy="568781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D3B6D4D-0FA0-CBE8-240E-C354CEFA07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1422" y="2805362"/>
            <a:ext cx="5680000" cy="56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592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25"/>
          <p:cNvGrpSpPr/>
          <p:nvPr/>
        </p:nvGrpSpPr>
        <p:grpSpPr>
          <a:xfrm>
            <a:off x="1028700" y="829646"/>
            <a:ext cx="1130270" cy="1410817"/>
            <a:chOff x="0" y="-114300"/>
            <a:chExt cx="649019" cy="810114"/>
          </a:xfrm>
        </p:grpSpPr>
        <p:sp>
          <p:nvSpPr>
            <p:cNvPr id="324" name="Google Shape;324;p25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 extrusionOk="0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25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6" name="Google Shape;326;p25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9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7"/>
              <a:buFont typeface="Arial"/>
              <a:buNone/>
            </a:pPr>
            <a:r>
              <a:rPr lang="en-US" sz="4607" b="1" i="0" u="none" strike="noStrike" cap="non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결과물</a:t>
            </a:r>
            <a:endParaRPr sz="4607" b="1" i="0" u="none" strike="noStrike" cap="non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57"/>
              <a:buFont typeface="Arial"/>
              <a:buNone/>
            </a:pPr>
            <a:r>
              <a:rPr lang="en-US" sz="3957" b="1" i="0" u="none" strike="noStrike" cap="none">
                <a:solidFill>
                  <a:srgbClr val="F6F5F5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8" name="Google Shape;328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33700" y="2628900"/>
            <a:ext cx="12420600" cy="6715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26"/>
          <p:cNvGrpSpPr/>
          <p:nvPr/>
        </p:nvGrpSpPr>
        <p:grpSpPr>
          <a:xfrm>
            <a:off x="1028700" y="829646"/>
            <a:ext cx="1130270" cy="1410817"/>
            <a:chOff x="0" y="-114300"/>
            <a:chExt cx="649019" cy="810114"/>
          </a:xfrm>
        </p:grpSpPr>
        <p:sp>
          <p:nvSpPr>
            <p:cNvPr id="334" name="Google Shape;334;p26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 extrusionOk="0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26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6" name="Google Shape;336;p26"/>
          <p:cNvSpPr/>
          <p:nvPr/>
        </p:nvSpPr>
        <p:spPr>
          <a:xfrm>
            <a:off x="9493328" y="1215570"/>
            <a:ext cx="7765972" cy="8042730"/>
          </a:xfrm>
          <a:custGeom>
            <a:avLst/>
            <a:gdLst/>
            <a:ahLst/>
            <a:cxnLst/>
            <a:rect l="l" t="t" r="r" b="b"/>
            <a:pathLst>
              <a:path w="904284" h="936510" extrusionOk="0">
                <a:moveTo>
                  <a:pt x="0" y="0"/>
                </a:moveTo>
                <a:lnTo>
                  <a:pt x="904284" y="0"/>
                </a:lnTo>
                <a:lnTo>
                  <a:pt x="904284" y="936510"/>
                </a:lnTo>
                <a:lnTo>
                  <a:pt x="0" y="93651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9037" r="-1903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26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9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7"/>
              <a:buFont typeface="Arial"/>
              <a:buNone/>
            </a:pPr>
            <a:r>
              <a:rPr lang="en-US" sz="4607" b="1" i="0" u="none" strike="noStrike" cap="non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향후 개발 방향</a:t>
            </a:r>
            <a:endParaRPr sz="4607" b="1" i="0" u="none" strike="noStrike" cap="non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57"/>
              <a:buFont typeface="Arial"/>
              <a:buNone/>
            </a:pPr>
            <a:r>
              <a:rPr lang="en-US" sz="3957" b="1" i="0" u="none" strike="noStrike" cap="none">
                <a:solidFill>
                  <a:srgbClr val="F7F2EC"/>
                </a:solidFill>
                <a:latin typeface="Open Sans"/>
                <a:ea typeface="Open Sans"/>
                <a:cs typeface="Open Sans"/>
                <a:sym typeface="Open Sans"/>
              </a:rPr>
              <a:t>07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9" name="Google Shape;339;p26" descr="텍스트, 스크린샷, 소프트웨어, 컴퓨터 아이콘이(가) 표시된 사진"/>
          <p:cNvPicPr preferRelativeResize="0"/>
          <p:nvPr/>
        </p:nvPicPr>
        <p:blipFill rotWithShape="1">
          <a:blip r:embed="rId4">
            <a:alphaModFix/>
          </a:blip>
          <a:srcRect l="15055" t="4577" b="58394"/>
          <a:stretch/>
        </p:blipFill>
        <p:spPr>
          <a:xfrm>
            <a:off x="1228363" y="2825043"/>
            <a:ext cx="6573717" cy="2096917"/>
          </a:xfrm>
          <a:prstGeom prst="rect">
            <a:avLst/>
          </a:prstGeom>
          <a:noFill/>
          <a:ln>
            <a:noFill/>
          </a:ln>
          <a:effectLst>
            <a:reflection stA="43000" endPos="18000" dist="50800" dir="5400000" sy="-100000" algn="bl" rotWithShape="0"/>
          </a:effectLst>
        </p:spPr>
      </p:pic>
      <p:grpSp>
        <p:nvGrpSpPr>
          <p:cNvPr id="340" name="Google Shape;340;p26"/>
          <p:cNvGrpSpPr/>
          <p:nvPr/>
        </p:nvGrpSpPr>
        <p:grpSpPr>
          <a:xfrm>
            <a:off x="1107481" y="5067299"/>
            <a:ext cx="3584345" cy="3161990"/>
            <a:chOff x="887917" y="4867594"/>
            <a:chExt cx="3584345" cy="4003471"/>
          </a:xfrm>
        </p:grpSpPr>
        <p:sp>
          <p:nvSpPr>
            <p:cNvPr id="341" name="Google Shape;341;p26"/>
            <p:cNvSpPr/>
            <p:nvPr/>
          </p:nvSpPr>
          <p:spPr>
            <a:xfrm>
              <a:off x="1326422" y="5275399"/>
              <a:ext cx="3145840" cy="3595666"/>
            </a:xfrm>
            <a:custGeom>
              <a:avLst/>
              <a:gdLst/>
              <a:ahLst/>
              <a:cxnLst/>
              <a:rect l="l" t="t" r="r" b="b"/>
              <a:pathLst>
                <a:path w="3145840" h="3595666" extrusionOk="0">
                  <a:moveTo>
                    <a:pt x="0" y="0"/>
                  </a:moveTo>
                  <a:lnTo>
                    <a:pt x="3145840" y="0"/>
                  </a:lnTo>
                  <a:lnTo>
                    <a:pt x="3145840" y="3595665"/>
                  </a:lnTo>
                  <a:lnTo>
                    <a:pt x="0" y="359566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 amt="19999"/>
              </a:blip>
              <a:stretch>
                <a:fillRect l="-7147" r="-7144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2" name="Google Shape;342;p26"/>
            <p:cNvGrpSpPr/>
            <p:nvPr/>
          </p:nvGrpSpPr>
          <p:grpSpPr>
            <a:xfrm>
              <a:off x="1008799" y="4867594"/>
              <a:ext cx="3125738" cy="3331952"/>
              <a:chOff x="0" y="-114300"/>
              <a:chExt cx="823240" cy="877551"/>
            </a:xfrm>
          </p:grpSpPr>
          <p:sp>
            <p:nvSpPr>
              <p:cNvPr id="343" name="Google Shape;343;p26"/>
              <p:cNvSpPr/>
              <p:nvPr/>
            </p:nvSpPr>
            <p:spPr>
              <a:xfrm>
                <a:off x="0" y="0"/>
                <a:ext cx="823240" cy="763251"/>
              </a:xfrm>
              <a:custGeom>
                <a:avLst/>
                <a:gdLst/>
                <a:ahLst/>
                <a:cxnLst/>
                <a:rect l="l" t="t" r="r" b="b"/>
                <a:pathLst>
                  <a:path w="823240" h="763251" extrusionOk="0">
                    <a:moveTo>
                      <a:pt x="106504" y="0"/>
                    </a:moveTo>
                    <a:lnTo>
                      <a:pt x="716736" y="0"/>
                    </a:lnTo>
                    <a:cubicBezTo>
                      <a:pt x="775556" y="0"/>
                      <a:pt x="823240" y="47683"/>
                      <a:pt x="823240" y="106504"/>
                    </a:cubicBezTo>
                    <a:lnTo>
                      <a:pt x="823240" y="656747"/>
                    </a:lnTo>
                    <a:cubicBezTo>
                      <a:pt x="823240" y="684994"/>
                      <a:pt x="812019" y="712083"/>
                      <a:pt x="792045" y="732057"/>
                    </a:cubicBezTo>
                    <a:cubicBezTo>
                      <a:pt x="772072" y="752030"/>
                      <a:pt x="744982" y="763251"/>
                      <a:pt x="716736" y="763251"/>
                    </a:cubicBezTo>
                    <a:lnTo>
                      <a:pt x="106504" y="763251"/>
                    </a:lnTo>
                    <a:cubicBezTo>
                      <a:pt x="78257" y="763251"/>
                      <a:pt x="51168" y="752030"/>
                      <a:pt x="31194" y="732057"/>
                    </a:cubicBezTo>
                    <a:cubicBezTo>
                      <a:pt x="11221" y="712083"/>
                      <a:pt x="0" y="684994"/>
                      <a:pt x="0" y="656747"/>
                    </a:cubicBezTo>
                    <a:lnTo>
                      <a:pt x="0" y="106504"/>
                    </a:lnTo>
                    <a:cubicBezTo>
                      <a:pt x="0" y="78257"/>
                      <a:pt x="11221" y="51168"/>
                      <a:pt x="31194" y="31194"/>
                    </a:cubicBezTo>
                    <a:cubicBezTo>
                      <a:pt x="51168" y="11221"/>
                      <a:pt x="78257" y="0"/>
                      <a:pt x="1065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6"/>
              <p:cNvSpPr txBox="1"/>
              <p:nvPr/>
            </p:nvSpPr>
            <p:spPr>
              <a:xfrm>
                <a:off x="0" y="-114300"/>
                <a:ext cx="823240" cy="87755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21694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45" name="Google Shape;345;p26"/>
            <p:cNvSpPr txBox="1"/>
            <p:nvPr/>
          </p:nvSpPr>
          <p:spPr>
            <a:xfrm>
              <a:off x="887917" y="6197260"/>
              <a:ext cx="3411092" cy="19640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6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ko-KR" altLang="en-US" sz="2800" dirty="0">
                  <a:solidFill>
                    <a:srgbClr val="4F81BD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사용자가 움직임에 따라 눈 크기 </a:t>
              </a:r>
              <a:r>
                <a:rPr lang="ko-KR" altLang="en-US" sz="2800" dirty="0" err="1">
                  <a:solidFill>
                    <a:srgbClr val="4F81BD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재측정</a:t>
              </a:r>
              <a:r>
                <a:rPr lang="ko-KR" altLang="en-US" sz="2800" dirty="0">
                  <a:solidFill>
                    <a:srgbClr val="4F81BD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기능</a:t>
              </a:r>
              <a:endParaRPr lang="ko-KR" altLang="en-US" sz="2800" b="0" i="0" u="none" strike="noStrike" cap="none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  <p:sp>
          <p:nvSpPr>
            <p:cNvPr id="346" name="Google Shape;346;p26"/>
            <p:cNvSpPr txBox="1"/>
            <p:nvPr/>
          </p:nvSpPr>
          <p:spPr>
            <a:xfrm>
              <a:off x="1374270" y="5217319"/>
              <a:ext cx="2425739" cy="6452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6901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31"/>
                <a:buFont typeface="Arial"/>
                <a:buNone/>
              </a:pPr>
              <a:r>
                <a:rPr lang="en-US" sz="3331" b="1" i="0" u="none" strike="noStrike" cap="non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개발</a:t>
              </a:r>
              <a:r>
                <a:rPr lang="en-US" sz="3331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331" b="1" i="0" u="none" strike="noStrike" cap="non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방향</a:t>
              </a:r>
              <a:r>
                <a:rPr lang="en-US" sz="3331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1 </a:t>
              </a:r>
              <a:endParaRPr sz="3331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7" name="Google Shape;347;p26"/>
          <p:cNvGrpSpPr/>
          <p:nvPr/>
        </p:nvGrpSpPr>
        <p:grpSpPr>
          <a:xfrm>
            <a:off x="4650019" y="5143500"/>
            <a:ext cx="3381089" cy="3161990"/>
            <a:chOff x="4801683" y="4867594"/>
            <a:chExt cx="3381089" cy="4003471"/>
          </a:xfrm>
        </p:grpSpPr>
        <p:sp>
          <p:nvSpPr>
            <p:cNvPr id="348" name="Google Shape;348;p26"/>
            <p:cNvSpPr/>
            <p:nvPr/>
          </p:nvSpPr>
          <p:spPr>
            <a:xfrm>
              <a:off x="5036932" y="5275399"/>
              <a:ext cx="3145840" cy="3595666"/>
            </a:xfrm>
            <a:custGeom>
              <a:avLst/>
              <a:gdLst/>
              <a:ahLst/>
              <a:cxnLst/>
              <a:rect l="l" t="t" r="r" b="b"/>
              <a:pathLst>
                <a:path w="3145840" h="3595666" extrusionOk="0">
                  <a:moveTo>
                    <a:pt x="0" y="0"/>
                  </a:moveTo>
                  <a:lnTo>
                    <a:pt x="3145841" y="0"/>
                  </a:lnTo>
                  <a:lnTo>
                    <a:pt x="3145841" y="3595665"/>
                  </a:lnTo>
                  <a:lnTo>
                    <a:pt x="0" y="359566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 amt="19999"/>
              </a:blip>
              <a:stretch>
                <a:fillRect l="-7147" r="-7144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9" name="Google Shape;349;p26"/>
            <p:cNvGrpSpPr/>
            <p:nvPr/>
          </p:nvGrpSpPr>
          <p:grpSpPr>
            <a:xfrm>
              <a:off x="4801683" y="4867594"/>
              <a:ext cx="3145839" cy="3331952"/>
              <a:chOff x="-5294" y="-114300"/>
              <a:chExt cx="828534" cy="877551"/>
            </a:xfrm>
          </p:grpSpPr>
          <p:sp>
            <p:nvSpPr>
              <p:cNvPr id="350" name="Google Shape;350;p26"/>
              <p:cNvSpPr/>
              <p:nvPr/>
            </p:nvSpPr>
            <p:spPr>
              <a:xfrm>
                <a:off x="-5294" y="-17349"/>
                <a:ext cx="823240" cy="763251"/>
              </a:xfrm>
              <a:custGeom>
                <a:avLst/>
                <a:gdLst/>
                <a:ahLst/>
                <a:cxnLst/>
                <a:rect l="l" t="t" r="r" b="b"/>
                <a:pathLst>
                  <a:path w="823240" h="763251" extrusionOk="0">
                    <a:moveTo>
                      <a:pt x="106504" y="0"/>
                    </a:moveTo>
                    <a:lnTo>
                      <a:pt x="716736" y="0"/>
                    </a:lnTo>
                    <a:cubicBezTo>
                      <a:pt x="775556" y="0"/>
                      <a:pt x="823240" y="47683"/>
                      <a:pt x="823240" y="106504"/>
                    </a:cubicBezTo>
                    <a:lnTo>
                      <a:pt x="823240" y="656747"/>
                    </a:lnTo>
                    <a:cubicBezTo>
                      <a:pt x="823240" y="684994"/>
                      <a:pt x="812019" y="712083"/>
                      <a:pt x="792045" y="732057"/>
                    </a:cubicBezTo>
                    <a:cubicBezTo>
                      <a:pt x="772072" y="752030"/>
                      <a:pt x="744982" y="763251"/>
                      <a:pt x="716736" y="763251"/>
                    </a:cubicBezTo>
                    <a:lnTo>
                      <a:pt x="106504" y="763251"/>
                    </a:lnTo>
                    <a:cubicBezTo>
                      <a:pt x="78257" y="763251"/>
                      <a:pt x="51168" y="752030"/>
                      <a:pt x="31194" y="732057"/>
                    </a:cubicBezTo>
                    <a:cubicBezTo>
                      <a:pt x="11221" y="712083"/>
                      <a:pt x="0" y="684994"/>
                      <a:pt x="0" y="656747"/>
                    </a:cubicBezTo>
                    <a:lnTo>
                      <a:pt x="0" y="106504"/>
                    </a:lnTo>
                    <a:cubicBezTo>
                      <a:pt x="0" y="78257"/>
                      <a:pt x="11221" y="51168"/>
                      <a:pt x="31194" y="31194"/>
                    </a:cubicBezTo>
                    <a:cubicBezTo>
                      <a:pt x="51168" y="11221"/>
                      <a:pt x="78257" y="0"/>
                      <a:pt x="1065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51;p26"/>
              <p:cNvSpPr txBox="1"/>
              <p:nvPr/>
            </p:nvSpPr>
            <p:spPr>
              <a:xfrm>
                <a:off x="0" y="-114300"/>
                <a:ext cx="823240" cy="87755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21694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2" name="Google Shape;352;p26"/>
            <p:cNvSpPr txBox="1"/>
            <p:nvPr/>
          </p:nvSpPr>
          <p:spPr>
            <a:xfrm>
              <a:off x="4841884" y="6755447"/>
              <a:ext cx="3085538" cy="6546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996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ko-KR" altLang="en-US" sz="2800" dirty="0">
                  <a:solidFill>
                    <a:srgbClr val="4F81BD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프로그램 </a:t>
              </a:r>
              <a:r>
                <a:rPr lang="en-US" altLang="ko-KR" sz="2800" dirty="0">
                  <a:solidFill>
                    <a:srgbClr val="4F81BD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UI </a:t>
              </a:r>
              <a:r>
                <a:rPr lang="ko-KR" altLang="en-US" sz="2800" dirty="0">
                  <a:solidFill>
                    <a:srgbClr val="4F81BD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추가</a:t>
              </a:r>
              <a:endParaRPr sz="2800" b="0" i="0" u="none" strike="noStrike" cap="none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  <p:sp>
          <p:nvSpPr>
            <p:cNvPr id="353" name="Google Shape;353;p26"/>
            <p:cNvSpPr txBox="1"/>
            <p:nvPr/>
          </p:nvSpPr>
          <p:spPr>
            <a:xfrm>
              <a:off x="5184059" y="5120839"/>
              <a:ext cx="2425739" cy="6452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6901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31"/>
                <a:buFont typeface="Arial"/>
                <a:buNone/>
              </a:pPr>
              <a:r>
                <a:rPr lang="en-US" sz="3331" b="1" i="0" u="none" strike="noStrike" cap="non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개발</a:t>
              </a:r>
              <a:r>
                <a:rPr lang="en-US" sz="3331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331" b="1" i="0" u="none" strike="noStrike" cap="non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방향</a:t>
              </a:r>
              <a:r>
                <a:rPr lang="en-US" sz="3331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2</a:t>
              </a:r>
              <a:endParaRPr sz="3331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4" name="Google Shape;354;p26"/>
          <p:cNvSpPr txBox="1"/>
          <p:nvPr/>
        </p:nvSpPr>
        <p:spPr>
          <a:xfrm>
            <a:off x="953671" y="8322597"/>
            <a:ext cx="7077437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altLang="en-US" sz="2400" dirty="0">
                <a:solidFill>
                  <a:srgbClr val="292929"/>
                </a:solidFill>
              </a:rPr>
              <a:t>운전자가 움직이면 눈 크기도 달라지기 때문에 재측정을 하는 기능이 필요</a:t>
            </a:r>
            <a:endParaRPr lang="ko-KR" altLang="en-US" sz="2400" b="0" i="0" u="none" strike="noStrike" cap="none" dirty="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58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27"/>
          <p:cNvGrpSpPr/>
          <p:nvPr/>
        </p:nvGrpSpPr>
        <p:grpSpPr>
          <a:xfrm>
            <a:off x="1028699" y="594717"/>
            <a:ext cx="16230600" cy="8663583"/>
            <a:chOff x="0" y="-114300"/>
            <a:chExt cx="4274726" cy="2281767"/>
          </a:xfrm>
        </p:grpSpPr>
        <p:sp>
          <p:nvSpPr>
            <p:cNvPr id="361" name="Google Shape;361;p27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6F5F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27"/>
            <p:cNvSpPr txBox="1"/>
            <p:nvPr/>
          </p:nvSpPr>
          <p:spPr>
            <a:xfrm>
              <a:off x="0" y="-114300"/>
              <a:ext cx="4274726" cy="22817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3" name="Google Shape;363;p27"/>
          <p:cNvSpPr txBox="1"/>
          <p:nvPr/>
        </p:nvSpPr>
        <p:spPr>
          <a:xfrm>
            <a:off x="4267200" y="2202980"/>
            <a:ext cx="9234161" cy="1461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2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-US" sz="9600" b="1" i="0" u="none" strike="noStrike" cap="none">
                <a:solidFill>
                  <a:srgbClr val="203858"/>
                </a:solidFill>
                <a:latin typeface="Open Sans"/>
                <a:ea typeface="Open Sans"/>
                <a:cs typeface="Open Sans"/>
                <a:sym typeface="Open Sans"/>
              </a:rPr>
              <a:t>THANK</a:t>
            </a:r>
            <a:r>
              <a:rPr lang="en-US" sz="8800" b="1" i="0" u="none" strike="noStrike" cap="none">
                <a:solidFill>
                  <a:srgbClr val="203858"/>
                </a:solidFill>
                <a:latin typeface="Open Sans"/>
                <a:ea typeface="Open Sans"/>
                <a:cs typeface="Open Sans"/>
                <a:sym typeface="Open Sans"/>
              </a:rPr>
              <a:t> 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4" name="Google Shape;364;p27"/>
          <p:cNvGrpSpPr/>
          <p:nvPr/>
        </p:nvGrpSpPr>
        <p:grpSpPr>
          <a:xfrm>
            <a:off x="2130684" y="5664610"/>
            <a:ext cx="4589801" cy="1995806"/>
            <a:chOff x="-1" y="-96375"/>
            <a:chExt cx="11446321" cy="3936458"/>
          </a:xfrm>
        </p:grpSpPr>
        <p:sp>
          <p:nvSpPr>
            <p:cNvPr id="365" name="Google Shape;365;p27"/>
            <p:cNvSpPr/>
            <p:nvPr/>
          </p:nvSpPr>
          <p:spPr>
            <a:xfrm>
              <a:off x="493" y="0"/>
              <a:ext cx="1221468" cy="987299"/>
            </a:xfrm>
            <a:custGeom>
              <a:avLst/>
              <a:gdLst/>
              <a:ahLst/>
              <a:cxnLst/>
              <a:rect l="l" t="t" r="r" b="b"/>
              <a:pathLst>
                <a:path w="987300" h="987300" extrusionOk="0">
                  <a:moveTo>
                    <a:pt x="0" y="0"/>
                  </a:moveTo>
                  <a:lnTo>
                    <a:pt x="987300" y="0"/>
                  </a:lnTo>
                  <a:lnTo>
                    <a:pt x="987300" y="987300"/>
                  </a:lnTo>
                  <a:lnTo>
                    <a:pt x="0" y="9873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-1" y="1425898"/>
              <a:ext cx="1222081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 extrusionOk="0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493" y="2852289"/>
              <a:ext cx="1222081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 extrusionOk="0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27"/>
            <p:cNvSpPr txBox="1"/>
            <p:nvPr/>
          </p:nvSpPr>
          <p:spPr>
            <a:xfrm>
              <a:off x="1550596" y="1329462"/>
              <a:ext cx="9895724" cy="10259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6899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https://github.com/Chanhoudo</a:t>
              </a:r>
              <a:endPara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7"/>
            <p:cNvSpPr txBox="1"/>
            <p:nvPr/>
          </p:nvSpPr>
          <p:spPr>
            <a:xfrm>
              <a:off x="1550599" y="2755856"/>
              <a:ext cx="7071702" cy="10259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6899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010-9880-1590 </a:t>
              </a:r>
              <a:endPara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7"/>
            <p:cNvSpPr txBox="1"/>
            <p:nvPr/>
          </p:nvSpPr>
          <p:spPr>
            <a:xfrm>
              <a:off x="1550599" y="-96375"/>
              <a:ext cx="8464876" cy="10259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6899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chanhoyun130@naver.com</a:t>
              </a:r>
              <a:endPara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" name="Google Shape;371;p27"/>
          <p:cNvGrpSpPr/>
          <p:nvPr/>
        </p:nvGrpSpPr>
        <p:grpSpPr>
          <a:xfrm>
            <a:off x="12042135" y="5628692"/>
            <a:ext cx="4145463" cy="2041071"/>
            <a:chOff x="1" y="-185656"/>
            <a:chExt cx="10459415" cy="4025739"/>
          </a:xfrm>
        </p:grpSpPr>
        <p:sp>
          <p:nvSpPr>
            <p:cNvPr id="372" name="Google Shape;372;p27"/>
            <p:cNvSpPr/>
            <p:nvPr/>
          </p:nvSpPr>
          <p:spPr>
            <a:xfrm>
              <a:off x="493" y="1"/>
              <a:ext cx="1235791" cy="987299"/>
            </a:xfrm>
            <a:custGeom>
              <a:avLst/>
              <a:gdLst/>
              <a:ahLst/>
              <a:cxnLst/>
              <a:rect l="l" t="t" r="r" b="b"/>
              <a:pathLst>
                <a:path w="987300" h="987300" extrusionOk="0">
                  <a:moveTo>
                    <a:pt x="0" y="0"/>
                  </a:moveTo>
                  <a:lnTo>
                    <a:pt x="987300" y="0"/>
                  </a:lnTo>
                  <a:lnTo>
                    <a:pt x="987300" y="987300"/>
                  </a:lnTo>
                  <a:lnTo>
                    <a:pt x="0" y="9873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1" y="1425899"/>
              <a:ext cx="1236410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 extrusionOk="0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496" y="2852289"/>
              <a:ext cx="1236410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 extrusionOk="0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27"/>
            <p:cNvSpPr txBox="1"/>
            <p:nvPr/>
          </p:nvSpPr>
          <p:spPr>
            <a:xfrm>
              <a:off x="1551490" y="1240181"/>
              <a:ext cx="8907926" cy="10259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6899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https://choororo.tistory.com</a:t>
              </a:r>
              <a:endPara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7"/>
            <p:cNvSpPr txBox="1"/>
            <p:nvPr/>
          </p:nvSpPr>
          <p:spPr>
            <a:xfrm>
              <a:off x="1551493" y="2666575"/>
              <a:ext cx="7071702" cy="10259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6899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010-6628-3131 </a:t>
              </a:r>
              <a:endPara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7"/>
            <p:cNvSpPr txBox="1"/>
            <p:nvPr/>
          </p:nvSpPr>
          <p:spPr>
            <a:xfrm>
              <a:off x="1551493" y="-185656"/>
              <a:ext cx="7660619" cy="10259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6899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choororo80@gmail.com</a:t>
              </a:r>
              <a:endPara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8" name="Google Shape;378;p27"/>
          <p:cNvGrpSpPr/>
          <p:nvPr/>
        </p:nvGrpSpPr>
        <p:grpSpPr>
          <a:xfrm>
            <a:off x="11837347" y="4680213"/>
            <a:ext cx="2417680" cy="646290"/>
            <a:chOff x="9952930" y="4442254"/>
            <a:chExt cx="3305870" cy="803346"/>
          </a:xfrm>
        </p:grpSpPr>
        <p:sp>
          <p:nvSpPr>
            <p:cNvPr id="379" name="Google Shape;379;p27"/>
            <p:cNvSpPr txBox="1"/>
            <p:nvPr/>
          </p:nvSpPr>
          <p:spPr>
            <a:xfrm>
              <a:off x="10967160" y="4607209"/>
              <a:ext cx="2291640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>
                  <a:solidFill>
                    <a:srgbClr val="203858"/>
                  </a:solidFill>
                  <a:latin typeface="Arial"/>
                  <a:ea typeface="Arial"/>
                  <a:cs typeface="Arial"/>
                  <a:sym typeface="Arial"/>
                </a:rPr>
                <a:t>추 예 진</a:t>
              </a:r>
              <a:endPara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7"/>
            <p:cNvSpPr txBox="1"/>
            <p:nvPr/>
          </p:nvSpPr>
          <p:spPr>
            <a:xfrm>
              <a:off x="9952930" y="4442254"/>
              <a:ext cx="609599" cy="8033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👩‍🦰</a:t>
              </a:r>
              <a:endPara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27"/>
          <p:cNvGrpSpPr/>
          <p:nvPr/>
        </p:nvGrpSpPr>
        <p:grpSpPr>
          <a:xfrm>
            <a:off x="1898525" y="4704953"/>
            <a:ext cx="2302227" cy="646290"/>
            <a:chOff x="1726509" y="4497923"/>
            <a:chExt cx="3148002" cy="803346"/>
          </a:xfrm>
        </p:grpSpPr>
        <p:sp>
          <p:nvSpPr>
            <p:cNvPr id="382" name="Google Shape;382;p27"/>
            <p:cNvSpPr txBox="1"/>
            <p:nvPr/>
          </p:nvSpPr>
          <p:spPr>
            <a:xfrm>
              <a:off x="2714289" y="4615733"/>
              <a:ext cx="216022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>
                  <a:solidFill>
                    <a:srgbClr val="203858"/>
                  </a:solidFill>
                  <a:latin typeface="Arial"/>
                  <a:ea typeface="Arial"/>
                  <a:cs typeface="Arial"/>
                  <a:sym typeface="Arial"/>
                </a:rPr>
                <a:t>윤 찬 호</a:t>
              </a:r>
              <a:endPara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7"/>
            <p:cNvSpPr txBox="1"/>
            <p:nvPr/>
          </p:nvSpPr>
          <p:spPr>
            <a:xfrm>
              <a:off x="1726509" y="4497923"/>
              <a:ext cx="1371599" cy="8033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🧑‍🦱</a:t>
              </a:r>
              <a:endPara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4" name="Google Shape;384;p27"/>
          <p:cNvGrpSpPr/>
          <p:nvPr/>
        </p:nvGrpSpPr>
        <p:grpSpPr>
          <a:xfrm>
            <a:off x="6980710" y="5664610"/>
            <a:ext cx="4589801" cy="1995806"/>
            <a:chOff x="-1" y="-96375"/>
            <a:chExt cx="11446321" cy="3936458"/>
          </a:xfrm>
        </p:grpSpPr>
        <p:sp>
          <p:nvSpPr>
            <p:cNvPr id="385" name="Google Shape;385;p27"/>
            <p:cNvSpPr/>
            <p:nvPr/>
          </p:nvSpPr>
          <p:spPr>
            <a:xfrm>
              <a:off x="493" y="0"/>
              <a:ext cx="1221468" cy="987299"/>
            </a:xfrm>
            <a:custGeom>
              <a:avLst/>
              <a:gdLst/>
              <a:ahLst/>
              <a:cxnLst/>
              <a:rect l="l" t="t" r="r" b="b"/>
              <a:pathLst>
                <a:path w="987300" h="987300" extrusionOk="0">
                  <a:moveTo>
                    <a:pt x="0" y="0"/>
                  </a:moveTo>
                  <a:lnTo>
                    <a:pt x="987300" y="0"/>
                  </a:lnTo>
                  <a:lnTo>
                    <a:pt x="987300" y="987300"/>
                  </a:lnTo>
                  <a:lnTo>
                    <a:pt x="0" y="9873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-1" y="1425898"/>
              <a:ext cx="1222081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 extrusionOk="0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493" y="2852289"/>
              <a:ext cx="1222081" cy="987794"/>
            </a:xfrm>
            <a:custGeom>
              <a:avLst/>
              <a:gdLst/>
              <a:ahLst/>
              <a:cxnLst/>
              <a:rect l="l" t="t" r="r" b="b"/>
              <a:pathLst>
                <a:path w="987795" h="987795" extrusionOk="0">
                  <a:moveTo>
                    <a:pt x="0" y="0"/>
                  </a:moveTo>
                  <a:lnTo>
                    <a:pt x="987795" y="0"/>
                  </a:lnTo>
                  <a:lnTo>
                    <a:pt x="987795" y="987795"/>
                  </a:lnTo>
                  <a:lnTo>
                    <a:pt x="0" y="98779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27"/>
            <p:cNvSpPr txBox="1"/>
            <p:nvPr/>
          </p:nvSpPr>
          <p:spPr>
            <a:xfrm>
              <a:off x="1550596" y="1329462"/>
              <a:ext cx="9895724" cy="10259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6899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https://github.com/Chanhoudo</a:t>
              </a:r>
              <a:endPara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7"/>
            <p:cNvSpPr txBox="1"/>
            <p:nvPr/>
          </p:nvSpPr>
          <p:spPr>
            <a:xfrm>
              <a:off x="1550599" y="2755856"/>
              <a:ext cx="7071702" cy="10259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6899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010-9880-1590 </a:t>
              </a:r>
              <a:endPara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27"/>
            <p:cNvSpPr txBox="1"/>
            <p:nvPr/>
          </p:nvSpPr>
          <p:spPr>
            <a:xfrm>
              <a:off x="1550599" y="-96375"/>
              <a:ext cx="8464876" cy="10259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6899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chanhoyun130@naver.com</a:t>
              </a:r>
              <a:endPara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1" name="Google Shape;391;p27"/>
          <p:cNvGrpSpPr/>
          <p:nvPr/>
        </p:nvGrpSpPr>
        <p:grpSpPr>
          <a:xfrm>
            <a:off x="6748551" y="4704953"/>
            <a:ext cx="2302227" cy="646290"/>
            <a:chOff x="1726509" y="4497923"/>
            <a:chExt cx="3148002" cy="803346"/>
          </a:xfrm>
        </p:grpSpPr>
        <p:sp>
          <p:nvSpPr>
            <p:cNvPr id="392" name="Google Shape;392;p27"/>
            <p:cNvSpPr txBox="1"/>
            <p:nvPr/>
          </p:nvSpPr>
          <p:spPr>
            <a:xfrm>
              <a:off x="2714289" y="4615733"/>
              <a:ext cx="216022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>
                  <a:solidFill>
                    <a:srgbClr val="203858"/>
                  </a:solidFill>
                  <a:latin typeface="Arial"/>
                  <a:ea typeface="Arial"/>
                  <a:cs typeface="Arial"/>
                  <a:sym typeface="Arial"/>
                </a:rPr>
                <a:t>윤 홍 림</a:t>
              </a:r>
              <a:endPara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27"/>
            <p:cNvSpPr txBox="1"/>
            <p:nvPr/>
          </p:nvSpPr>
          <p:spPr>
            <a:xfrm>
              <a:off x="1726509" y="4497923"/>
              <a:ext cx="1371599" cy="8033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👨‍🦱</a:t>
              </a:r>
              <a:endPara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4"/>
          <p:cNvGrpSpPr/>
          <p:nvPr/>
        </p:nvGrpSpPr>
        <p:grpSpPr>
          <a:xfrm>
            <a:off x="0" y="-433983"/>
            <a:ext cx="6262932" cy="10720983"/>
            <a:chOff x="0" y="-114300"/>
            <a:chExt cx="1649496" cy="2823633"/>
          </a:xfrm>
        </p:grpSpPr>
        <p:sp>
          <p:nvSpPr>
            <p:cNvPr id="100" name="Google Shape;100;p14"/>
            <p:cNvSpPr/>
            <p:nvPr/>
          </p:nvSpPr>
          <p:spPr>
            <a:xfrm>
              <a:off x="0" y="0"/>
              <a:ext cx="1649496" cy="2709333"/>
            </a:xfrm>
            <a:custGeom>
              <a:avLst/>
              <a:gdLst/>
              <a:ahLst/>
              <a:cxnLst/>
              <a:rect l="l" t="t" r="r" b="b"/>
              <a:pathLst>
                <a:path w="1649496" h="2709333" extrusionOk="0">
                  <a:moveTo>
                    <a:pt x="0" y="0"/>
                  </a:moveTo>
                  <a:lnTo>
                    <a:pt x="1649496" y="0"/>
                  </a:lnTo>
                  <a:lnTo>
                    <a:pt x="16494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385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4F81B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4"/>
            <p:cNvSpPr txBox="1"/>
            <p:nvPr/>
          </p:nvSpPr>
          <p:spPr>
            <a:xfrm>
              <a:off x="0" y="-114300"/>
              <a:ext cx="1649496" cy="28236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4F81B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4"/>
          <p:cNvSpPr txBox="1"/>
          <p:nvPr/>
        </p:nvSpPr>
        <p:spPr>
          <a:xfrm>
            <a:off x="10972800" y="971044"/>
            <a:ext cx="4582787" cy="8332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프로젝트</a:t>
            </a:r>
            <a:r>
              <a:rPr lang="en-US" sz="3500" b="0" i="0" u="none" strike="noStrike" cap="none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개요</a:t>
            </a:r>
            <a:endParaRPr sz="3500" b="0" i="0" u="none" strike="noStrike" cap="none" dirty="0">
              <a:solidFill>
                <a:srgbClr val="292929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프로젝트</a:t>
            </a:r>
            <a:r>
              <a:rPr lang="en-US" sz="3500" b="0" i="0" u="none" strike="noStrike" cap="none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소개</a:t>
            </a:r>
            <a:r>
              <a:rPr lang="en-US" sz="3500" b="0" i="0" u="none" strike="noStrike" cap="none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 및 </a:t>
            </a: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목적</a:t>
            </a:r>
            <a:endParaRPr sz="3500" b="0" i="0" u="none" strike="noStrike" cap="none" dirty="0">
              <a:solidFill>
                <a:srgbClr val="292929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개발환경</a:t>
            </a:r>
            <a:r>
              <a:rPr lang="en-US" sz="3500" b="0" i="0" u="none" strike="noStrike" cap="none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 및 </a:t>
            </a: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적용기술</a:t>
            </a:r>
            <a:endParaRPr sz="3500" b="0" i="0" u="none" strike="noStrike" cap="none" dirty="0">
              <a:solidFill>
                <a:srgbClr val="292929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일정</a:t>
            </a:r>
            <a:r>
              <a:rPr lang="en-US" sz="3500" b="0" i="0" u="none" strike="noStrike" cap="none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 및 </a:t>
            </a: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수행내용</a:t>
            </a:r>
            <a:endParaRPr sz="3500" b="0" i="0" u="none" strike="noStrike" cap="none" dirty="0">
              <a:solidFill>
                <a:srgbClr val="292929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트러블</a:t>
            </a:r>
            <a:r>
              <a:rPr lang="en-US" sz="3500" b="0" i="0" u="none" strike="noStrike" cap="none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슈팅</a:t>
            </a:r>
            <a:endParaRPr sz="3500" b="0" i="0" u="none" strike="noStrike" cap="none" dirty="0">
              <a:solidFill>
                <a:srgbClr val="292929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결과</a:t>
            </a:r>
            <a:endParaRPr sz="3500" b="0" i="0" u="none" strike="noStrike" cap="none" dirty="0">
              <a:solidFill>
                <a:srgbClr val="292929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향후</a:t>
            </a:r>
            <a:r>
              <a:rPr lang="en-US" sz="3500" b="0" i="0" u="none" strike="noStrike" cap="none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개발방향</a:t>
            </a:r>
            <a:endParaRPr sz="3500" b="0" i="0" u="none" strike="noStrike" cap="none" dirty="0">
              <a:solidFill>
                <a:srgbClr val="292929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9709467" y="971044"/>
            <a:ext cx="928501" cy="6781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2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07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1400090" y="4359728"/>
            <a:ext cx="3462751" cy="1299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98"/>
              <a:buFont typeface="Arial"/>
              <a:buNone/>
            </a:pPr>
            <a:r>
              <a:rPr lang="en-US" sz="4998" b="1" i="0" u="none" strike="noStrike" cap="none" dirty="0" err="1">
                <a:solidFill>
                  <a:srgbClr val="F6F5F5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목차</a:t>
            </a:r>
            <a:endParaRPr sz="4998" b="1" i="0" u="none" strike="noStrike" cap="none" dirty="0">
              <a:solidFill>
                <a:srgbClr val="F6F5F5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6"/>
          <p:cNvGrpSpPr/>
          <p:nvPr/>
        </p:nvGrpSpPr>
        <p:grpSpPr>
          <a:xfrm>
            <a:off x="1028700" y="829646"/>
            <a:ext cx="1130270" cy="1410817"/>
            <a:chOff x="0" y="-114300"/>
            <a:chExt cx="649019" cy="810114"/>
          </a:xfrm>
        </p:grpSpPr>
        <p:sp>
          <p:nvSpPr>
            <p:cNvPr id="132" name="Google Shape;132;p16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 extrusionOk="0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6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4" name="Google Shape;134;p16"/>
          <p:cNvSpPr txBox="1"/>
          <p:nvPr/>
        </p:nvSpPr>
        <p:spPr>
          <a:xfrm>
            <a:off x="2542754" y="1077869"/>
            <a:ext cx="4172037" cy="90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9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7"/>
              <a:buFont typeface="Arial"/>
              <a:buNone/>
            </a:pPr>
            <a:r>
              <a:rPr lang="en-US" sz="4607" b="1" i="0" u="none" strike="noStrike" cap="non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프로젝트 개요</a:t>
            </a:r>
            <a:endParaRPr sz="4607" b="1" i="0" u="none" strike="noStrike" cap="non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57"/>
              <a:buFont typeface="Arial"/>
              <a:buNone/>
            </a:pPr>
            <a:r>
              <a:rPr lang="en-US" sz="3957" b="1" i="0" u="none" strike="noStrike" cap="none">
                <a:solidFill>
                  <a:srgbClr val="F7F2EC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6" descr="텍스트, 스크린샷, 폰트, 도표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 b="49843"/>
          <a:stretch/>
        </p:blipFill>
        <p:spPr>
          <a:xfrm>
            <a:off x="932621" y="2925575"/>
            <a:ext cx="8006876" cy="4966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7" descr="텍스트, 스크린샷, 폰트, 도표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 l="-112" t="49843" r="112" b="6156"/>
          <a:stretch/>
        </p:blipFill>
        <p:spPr>
          <a:xfrm>
            <a:off x="9360953" y="3403827"/>
            <a:ext cx="8248240" cy="4488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6;p17" descr="텍스트, 스크린샷, 폰트, 도표이(가) 표시된 사진&#10;&#10;자동 생성된 설명">
            <a:extLst>
              <a:ext uri="{FF2B5EF4-FFF2-40B4-BE49-F238E27FC236}">
                <a16:creationId xmlns:a16="http://schemas.microsoft.com/office/drawing/2014/main" id="{C3E7FAF0-0EA5-F818-327C-D5546816086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1" t="94190" r="59031"/>
          <a:stretch/>
        </p:blipFill>
        <p:spPr>
          <a:xfrm>
            <a:off x="10796696" y="8253247"/>
            <a:ext cx="6812497" cy="1195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5"/>
          <p:cNvGrpSpPr/>
          <p:nvPr/>
        </p:nvGrpSpPr>
        <p:grpSpPr>
          <a:xfrm>
            <a:off x="1028700" y="829646"/>
            <a:ext cx="1130270" cy="1410817"/>
            <a:chOff x="0" y="-114300"/>
            <a:chExt cx="649019" cy="810114"/>
          </a:xfrm>
        </p:grpSpPr>
        <p:sp>
          <p:nvSpPr>
            <p:cNvPr id="110" name="Google Shape;110;p15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 extrusionOk="0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5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112;p15"/>
          <p:cNvSpPr txBox="1"/>
          <p:nvPr/>
        </p:nvSpPr>
        <p:spPr>
          <a:xfrm>
            <a:off x="2542754" y="1077869"/>
            <a:ext cx="4172037" cy="90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9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7"/>
              <a:buFont typeface="Arial"/>
              <a:buNone/>
            </a:pPr>
            <a:r>
              <a:rPr lang="en-US" sz="4607" b="1" i="0" u="none" strike="noStrike" cap="non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프로젝트 개요</a:t>
            </a:r>
            <a:endParaRPr sz="4607" b="1" i="0" u="none" strike="noStrike" cap="non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57"/>
              <a:buFont typeface="Arial"/>
              <a:buNone/>
            </a:pPr>
            <a:r>
              <a:rPr lang="en-US" sz="3957" b="1" i="0" u="none" strike="noStrike" cap="none">
                <a:solidFill>
                  <a:srgbClr val="F7F2EC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11599369" y="4341696"/>
            <a:ext cx="3223091" cy="234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1" i="0" u="none" strike="noStrike" cap="none" dirty="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86%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5"/>
          <p:cNvSpPr txBox="1"/>
          <p:nvPr/>
        </p:nvSpPr>
        <p:spPr>
          <a:xfrm>
            <a:off x="9981802" y="6273905"/>
            <a:ext cx="622009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000" dirty="0">
                <a:solidFill>
                  <a:srgbClr val="2929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2000" dirty="0">
                <a:solidFill>
                  <a:srgbClr val="2929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전체 </a:t>
            </a:r>
            <a:r>
              <a:rPr lang="en-US" altLang="ko-KR" sz="2000" dirty="0">
                <a:solidFill>
                  <a:srgbClr val="2929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2000" dirty="0">
                <a:solidFill>
                  <a:srgbClr val="2929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교통사고</a:t>
            </a:r>
            <a:r>
              <a:rPr lang="en-US" altLang="ko-KR" sz="2000" dirty="0">
                <a:solidFill>
                  <a:srgbClr val="2929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2000" dirty="0">
                <a:solidFill>
                  <a:srgbClr val="2929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대비</a:t>
            </a:r>
            <a:r>
              <a:rPr lang="en-US" altLang="ko-KR" sz="2000" dirty="0">
                <a:solidFill>
                  <a:srgbClr val="2929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2000" dirty="0">
                <a:solidFill>
                  <a:srgbClr val="2929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치사율</a:t>
            </a:r>
            <a:r>
              <a:rPr lang="en-US" altLang="ko-KR" sz="2000" dirty="0">
                <a:solidFill>
                  <a:srgbClr val="292929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endParaRPr sz="2000" b="0" i="0" u="none" strike="noStrike" cap="none" dirty="0">
              <a:solidFill>
                <a:srgbClr val="292929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  <a:sym typeface="Arial"/>
            </a:endParaRPr>
          </a:p>
        </p:txBody>
      </p:sp>
      <p:sp>
        <p:nvSpPr>
          <p:cNvPr id="116" name="Google Shape;116;p15"/>
          <p:cNvSpPr txBox="1"/>
          <p:nvPr/>
        </p:nvSpPr>
        <p:spPr>
          <a:xfrm>
            <a:off x="1535246" y="8096200"/>
            <a:ext cx="8205105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3200" b="0" i="0" u="none" strike="noStrike" cap="none" dirty="0" err="1">
                <a:solidFill>
                  <a:srgbClr val="3F3F3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목적</a:t>
            </a:r>
            <a:r>
              <a:rPr lang="en-US" sz="3200" b="0" i="0" u="none" strike="noStrike" cap="none" dirty="0">
                <a:solidFill>
                  <a:srgbClr val="3F3F3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:  </a:t>
            </a:r>
            <a:r>
              <a:rPr lang="ko-KR" altLang="en-US" sz="3200" b="0" i="0" u="none" strike="noStrike" cap="none" dirty="0">
                <a:solidFill>
                  <a:srgbClr val="3F3F3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높은 치사율의</a:t>
            </a:r>
            <a:r>
              <a:rPr lang="en-US" sz="3200" b="0" i="0" u="none" strike="noStrike" cap="none" dirty="0">
                <a:solidFill>
                  <a:srgbClr val="3F3F3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 </a:t>
            </a:r>
            <a:r>
              <a:rPr lang="ko-KR" altLang="en-US" sz="320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졸음운전 교통사고 방지</a:t>
            </a:r>
            <a:endParaRPr sz="3200" b="0" i="0" u="none" strike="noStrike" cap="none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cxnSp>
        <p:nvCxnSpPr>
          <p:cNvPr id="118" name="Google Shape;118;p15"/>
          <p:cNvCxnSpPr>
            <a:cxnSpLocks/>
          </p:cNvCxnSpPr>
          <p:nvPr/>
        </p:nvCxnSpPr>
        <p:spPr>
          <a:xfrm>
            <a:off x="7762064" y="5664563"/>
            <a:ext cx="2627048" cy="0"/>
          </a:xfrm>
          <a:prstGeom prst="straightConnector1">
            <a:avLst/>
          </a:prstGeom>
          <a:noFill/>
          <a:ln w="19050" cap="flat" cmpd="sng">
            <a:solidFill>
              <a:srgbClr val="8CB3E3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19" name="Google Shape;119;p15"/>
          <p:cNvGrpSpPr/>
          <p:nvPr/>
        </p:nvGrpSpPr>
        <p:grpSpPr>
          <a:xfrm>
            <a:off x="9829800" y="2420467"/>
            <a:ext cx="6477000" cy="6480000"/>
            <a:chOff x="9829800" y="1899404"/>
            <a:chExt cx="6477000" cy="6480000"/>
          </a:xfrm>
        </p:grpSpPr>
        <p:sp>
          <p:nvSpPr>
            <p:cNvPr id="120" name="Google Shape;120;p15"/>
            <p:cNvSpPr/>
            <p:nvPr/>
          </p:nvSpPr>
          <p:spPr>
            <a:xfrm>
              <a:off x="9829800" y="1899404"/>
              <a:ext cx="6477000" cy="6480000"/>
            </a:xfrm>
            <a:prstGeom prst="donut">
              <a:avLst>
                <a:gd name="adj" fmla="val 12920"/>
              </a:avLst>
            </a:prstGeom>
            <a:gradFill>
              <a:gsLst>
                <a:gs pos="0">
                  <a:srgbClr val="E5B8B7"/>
                </a:gs>
                <a:gs pos="62000">
                  <a:srgbClr val="AEC5E1"/>
                </a:gs>
                <a:gs pos="100000">
                  <a:srgbClr val="538CD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9829800" y="1899404"/>
              <a:ext cx="6477000" cy="6480000"/>
            </a:xfrm>
            <a:prstGeom prst="donut">
              <a:avLst>
                <a:gd name="adj" fmla="val 12920"/>
              </a:avLst>
            </a:prstGeom>
            <a:gradFill>
              <a:gsLst>
                <a:gs pos="0">
                  <a:srgbClr val="E5B8B7">
                    <a:alpha val="24313"/>
                  </a:srgbClr>
                </a:gs>
                <a:gs pos="62000">
                  <a:srgbClr val="AEC5E1"/>
                </a:gs>
                <a:gs pos="100000">
                  <a:srgbClr val="538CD5"/>
                </a:gs>
              </a:gsLst>
              <a:path path="circle">
                <a:fillToRect r="100000" b="100000"/>
              </a:path>
              <a:tileRect l="-100000" t="-100000"/>
            </a:gradFill>
            <a:ln w="454025" cap="flat" cmpd="sng">
              <a:solidFill>
                <a:srgbClr val="F4F8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9829800" y="1899404"/>
              <a:ext cx="6477000" cy="6480000"/>
            </a:xfrm>
            <a:prstGeom prst="donut">
              <a:avLst>
                <a:gd name="adj" fmla="val 12920"/>
              </a:avLst>
            </a:prstGeom>
            <a:solidFill>
              <a:srgbClr val="F6F5F5">
                <a:alpha val="97254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2954000" y="2208713"/>
              <a:ext cx="242455" cy="24245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11658600" y="7505700"/>
              <a:ext cx="242455" cy="242455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6" name="Google Shape;126;p15"/>
          <p:cNvSpPr txBox="1"/>
          <p:nvPr/>
        </p:nvSpPr>
        <p:spPr>
          <a:xfrm>
            <a:off x="1535246" y="4111940"/>
            <a:ext cx="6922955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1F1F1F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5년간(2019~2023년) </a:t>
            </a:r>
            <a:r>
              <a:rPr lang="en-US" sz="2800" b="0" i="0" u="none" strike="noStrike" cap="none" dirty="0" err="1">
                <a:solidFill>
                  <a:srgbClr val="1F1F1F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졸음운전</a:t>
            </a:r>
            <a:r>
              <a:rPr lang="en-US" sz="2800" b="0" i="0" u="none" strike="noStrike" cap="none" dirty="0">
                <a:solidFill>
                  <a:srgbClr val="1F1F1F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 </a:t>
            </a:r>
            <a:r>
              <a:rPr lang="en-US" sz="2800" b="0" i="0" u="none" strike="noStrike" cap="none" dirty="0" err="1">
                <a:solidFill>
                  <a:srgbClr val="1F1F1F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교통사고</a:t>
            </a:r>
            <a:endParaRPr lang="en-US" sz="2800" b="0" i="0" u="none" strike="noStrike" cap="none" dirty="0">
              <a:solidFill>
                <a:srgbClr val="1F1F1F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040C28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총 10,765건으로 </a:t>
            </a:r>
            <a:r>
              <a:rPr lang="en-US" sz="2800" b="0" i="0" u="none" strike="noStrike" cap="none" dirty="0" err="1">
                <a:solidFill>
                  <a:srgbClr val="040C28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하루</a:t>
            </a:r>
            <a:r>
              <a:rPr lang="en-US" sz="2800" b="0" i="0" u="none" strike="noStrike" cap="none" dirty="0">
                <a:solidFill>
                  <a:srgbClr val="040C28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 </a:t>
            </a:r>
            <a:r>
              <a:rPr lang="en-US" sz="2800" b="0" i="0" u="none" strike="noStrike" cap="none" dirty="0" err="1">
                <a:solidFill>
                  <a:srgbClr val="040C28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평균</a:t>
            </a:r>
            <a:r>
              <a:rPr lang="en-US" sz="2800" b="0" i="0" u="none" strike="noStrike" cap="none" dirty="0">
                <a:solidFill>
                  <a:srgbClr val="040C28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 5.9건이 </a:t>
            </a:r>
            <a:r>
              <a:rPr lang="en-US" sz="2800" b="0" i="0" u="none" strike="noStrike" cap="none" dirty="0" err="1">
                <a:solidFill>
                  <a:srgbClr val="040C28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sym typeface="Arial"/>
              </a:rPr>
              <a:t>발생</a:t>
            </a:r>
            <a:endParaRPr lang="en-US" sz="2800" b="0" i="0" u="none" strike="noStrike" cap="none" dirty="0">
              <a:solidFill>
                <a:srgbClr val="040C28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rgbClr val="040C28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치사율 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2.6(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명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/100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건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)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1.4(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명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/100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건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)</a:t>
            </a: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5D52A269-295B-CC45-5D3E-8F1579AB90BC}"/>
              </a:ext>
            </a:extLst>
          </p:cNvPr>
          <p:cNvSpPr/>
          <p:nvPr/>
        </p:nvSpPr>
        <p:spPr>
          <a:xfrm>
            <a:off x="9829800" y="2420467"/>
            <a:ext cx="6524970" cy="6524910"/>
          </a:xfrm>
          <a:custGeom>
            <a:avLst/>
            <a:gdLst>
              <a:gd name="connsiteX0" fmla="*/ 3262331 w 6524970"/>
              <a:gd name="connsiteY0" fmla="*/ 0 h 6524910"/>
              <a:gd name="connsiteX1" fmla="*/ 3281053 w 6524970"/>
              <a:gd name="connsiteY1" fmla="*/ 1887 h 6524910"/>
              <a:gd name="connsiteX2" fmla="*/ 3281063 w 6524970"/>
              <a:gd name="connsiteY2" fmla="*/ 52 h 6524910"/>
              <a:gd name="connsiteX3" fmla="*/ 6454323 w 6524970"/>
              <a:gd name="connsiteY3" fmla="*/ 2588575 h 6524910"/>
              <a:gd name="connsiteX4" fmla="*/ 4597885 w 6524970"/>
              <a:gd name="connsiteY4" fmla="*/ 6238735 h 6524910"/>
              <a:gd name="connsiteX5" fmla="*/ 636983 w 6524970"/>
              <a:gd name="connsiteY5" fmla="*/ 5198888 h 6524910"/>
              <a:gd name="connsiteX6" fmla="*/ 812906 w 6524970"/>
              <a:gd name="connsiteY6" fmla="*/ 1107546 h 6524910"/>
              <a:gd name="connsiteX7" fmla="*/ 813499 w 6524970"/>
              <a:gd name="connsiteY7" fmla="*/ 1108068 h 6524910"/>
              <a:gd name="connsiteX8" fmla="*/ 827526 w 6524970"/>
              <a:gd name="connsiteY8" fmla="*/ 1091066 h 6524910"/>
              <a:gd name="connsiteX9" fmla="*/ 1140614 w 6524970"/>
              <a:gd name="connsiteY9" fmla="*/ 961381 h 6524910"/>
              <a:gd name="connsiteX10" fmla="*/ 1583387 w 6524970"/>
              <a:gd name="connsiteY10" fmla="*/ 1404154 h 6524910"/>
              <a:gd name="connsiteX11" fmla="*/ 1507769 w 6524970"/>
              <a:gd name="connsiteY11" fmla="*/ 1651713 h 6524910"/>
              <a:gd name="connsiteX12" fmla="*/ 1475686 w 6524970"/>
              <a:gd name="connsiteY12" fmla="*/ 1690598 h 6524910"/>
              <a:gd name="connsiteX13" fmla="*/ 1477679 w 6524970"/>
              <a:gd name="connsiteY13" fmla="*/ 1692351 h 6524910"/>
              <a:gd name="connsiteX14" fmla="*/ 1349502 w 6524970"/>
              <a:gd name="connsiteY14" fmla="*/ 4673302 h 6524910"/>
              <a:gd name="connsiteX15" fmla="*/ 4235415 w 6524970"/>
              <a:gd name="connsiteY15" fmla="*/ 5430935 h 6524910"/>
              <a:gd name="connsiteX16" fmla="*/ 5588016 w 6524970"/>
              <a:gd name="connsiteY16" fmla="*/ 2771430 h 6524910"/>
              <a:gd name="connsiteX17" fmla="*/ 3275979 w 6524970"/>
              <a:gd name="connsiteY17" fmla="*/ 885433 h 6524910"/>
              <a:gd name="connsiteX18" fmla="*/ 3276054 w 6524970"/>
              <a:gd name="connsiteY18" fmla="*/ 872437 h 6524910"/>
              <a:gd name="connsiteX19" fmla="*/ 3262331 w 6524970"/>
              <a:gd name="connsiteY19" fmla="*/ 873820 h 6524910"/>
              <a:gd name="connsiteX20" fmla="*/ 2825421 w 6524970"/>
              <a:gd name="connsiteY20" fmla="*/ 436910 h 6524910"/>
              <a:gd name="connsiteX21" fmla="*/ 3262331 w 6524970"/>
              <a:gd name="connsiteY21" fmla="*/ 0 h 6524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524970" h="6524910">
                <a:moveTo>
                  <a:pt x="3262331" y="0"/>
                </a:moveTo>
                <a:lnTo>
                  <a:pt x="3281053" y="1887"/>
                </a:lnTo>
                <a:lnTo>
                  <a:pt x="3281063" y="52"/>
                </a:lnTo>
                <a:cubicBezTo>
                  <a:pt x="4816081" y="8866"/>
                  <a:pt x="6137301" y="1086624"/>
                  <a:pt x="6454323" y="2588575"/>
                </a:cubicBezTo>
                <a:cubicBezTo>
                  <a:pt x="6771345" y="4090525"/>
                  <a:pt x="5998398" y="5610307"/>
                  <a:pt x="4597885" y="6238735"/>
                </a:cubicBezTo>
                <a:cubicBezTo>
                  <a:pt x="3197372" y="6867163"/>
                  <a:pt x="1548210" y="6434212"/>
                  <a:pt x="636983" y="5198888"/>
                </a:cubicBezTo>
                <a:cubicBezTo>
                  <a:pt x="-274243" y="3963564"/>
                  <a:pt x="-200996" y="2260092"/>
                  <a:pt x="812906" y="1107546"/>
                </a:cubicBezTo>
                <a:lnTo>
                  <a:pt x="813499" y="1108068"/>
                </a:lnTo>
                <a:lnTo>
                  <a:pt x="827526" y="1091066"/>
                </a:lnTo>
                <a:cubicBezTo>
                  <a:pt x="907652" y="1010940"/>
                  <a:pt x="1018346" y="961381"/>
                  <a:pt x="1140614" y="961381"/>
                </a:cubicBezTo>
                <a:cubicBezTo>
                  <a:pt x="1385151" y="961381"/>
                  <a:pt x="1583387" y="1159617"/>
                  <a:pt x="1583387" y="1404154"/>
                </a:cubicBezTo>
                <a:cubicBezTo>
                  <a:pt x="1583387" y="1495856"/>
                  <a:pt x="1555510" y="1581046"/>
                  <a:pt x="1507769" y="1651713"/>
                </a:cubicBezTo>
                <a:lnTo>
                  <a:pt x="1475686" y="1690598"/>
                </a:lnTo>
                <a:lnTo>
                  <a:pt x="1477679" y="1692351"/>
                </a:lnTo>
                <a:cubicBezTo>
                  <a:pt x="738951" y="2532096"/>
                  <a:pt x="685583" y="3773245"/>
                  <a:pt x="1349502" y="4673302"/>
                </a:cubicBezTo>
                <a:cubicBezTo>
                  <a:pt x="2013422" y="5573359"/>
                  <a:pt x="3215001" y="5888807"/>
                  <a:pt x="4235415" y="5430935"/>
                </a:cubicBezTo>
                <a:cubicBezTo>
                  <a:pt x="5255829" y="4973063"/>
                  <a:pt x="5818998" y="3865751"/>
                  <a:pt x="5588016" y="2771430"/>
                </a:cubicBezTo>
                <a:cubicBezTo>
                  <a:pt x="5357033" y="1677109"/>
                  <a:pt x="4394393" y="891855"/>
                  <a:pt x="3275979" y="885433"/>
                </a:cubicBezTo>
                <a:lnTo>
                  <a:pt x="3276054" y="872437"/>
                </a:lnTo>
                <a:lnTo>
                  <a:pt x="3262331" y="873820"/>
                </a:lnTo>
                <a:cubicBezTo>
                  <a:pt x="3021032" y="873820"/>
                  <a:pt x="2825421" y="678209"/>
                  <a:pt x="2825421" y="436910"/>
                </a:cubicBezTo>
                <a:cubicBezTo>
                  <a:pt x="2825421" y="195611"/>
                  <a:pt x="3021032" y="0"/>
                  <a:pt x="3262331" y="0"/>
                </a:cubicBezTo>
                <a:close/>
              </a:path>
            </a:pathLst>
          </a:custGeom>
          <a:gradFill flip="none" rotWithShape="1">
            <a:gsLst>
              <a:gs pos="0">
                <a:srgbClr val="ECD0DA"/>
              </a:gs>
              <a:gs pos="90000">
                <a:srgbClr val="81A9DC"/>
              </a:gs>
              <a:gs pos="100000">
                <a:srgbClr val="6B9EDB"/>
              </a:gs>
            </a:gsLst>
            <a:lin ang="10800000" scaled="1"/>
            <a:tileRect/>
          </a:gradFill>
          <a:ln>
            <a:noFill/>
          </a:ln>
          <a:effectLst>
            <a:glow rad="381000">
              <a:schemeClr val="bg1">
                <a:alpha val="49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9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057A849-B928-3B5A-8D1D-BB7E96322B2F}"/>
              </a:ext>
            </a:extLst>
          </p:cNvPr>
          <p:cNvSpPr/>
          <p:nvPr/>
        </p:nvSpPr>
        <p:spPr>
          <a:xfrm>
            <a:off x="12972790" y="2734537"/>
            <a:ext cx="238125" cy="238125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0407BED-295A-41E8-8BA4-9F87486E7287}"/>
              </a:ext>
            </a:extLst>
          </p:cNvPr>
          <p:cNvSpPr/>
          <p:nvPr/>
        </p:nvSpPr>
        <p:spPr>
          <a:xfrm>
            <a:off x="10867765" y="3687037"/>
            <a:ext cx="238125" cy="238125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8"/>
          <p:cNvGrpSpPr/>
          <p:nvPr/>
        </p:nvGrpSpPr>
        <p:grpSpPr>
          <a:xfrm>
            <a:off x="9216104" y="-425166"/>
            <a:ext cx="9144000" cy="10720983"/>
            <a:chOff x="0" y="-114300"/>
            <a:chExt cx="2408296" cy="2823633"/>
          </a:xfrm>
        </p:grpSpPr>
        <p:sp>
          <p:nvSpPr>
            <p:cNvPr id="153" name="Google Shape;153;p18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8"/>
            <p:cNvSpPr txBox="1"/>
            <p:nvPr/>
          </p:nvSpPr>
          <p:spPr>
            <a:xfrm>
              <a:off x="0" y="-114300"/>
              <a:ext cx="2408296" cy="28236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" name="Google Shape;155;p18"/>
          <p:cNvGrpSpPr/>
          <p:nvPr/>
        </p:nvGrpSpPr>
        <p:grpSpPr>
          <a:xfrm>
            <a:off x="1028700" y="829646"/>
            <a:ext cx="1130270" cy="1410817"/>
            <a:chOff x="0" y="-114300"/>
            <a:chExt cx="649019" cy="810114"/>
          </a:xfrm>
        </p:grpSpPr>
        <p:sp>
          <p:nvSpPr>
            <p:cNvPr id="156" name="Google Shape;156;p18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 extrusionOk="0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8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8" name="Google Shape;158;p18"/>
          <p:cNvSpPr txBox="1"/>
          <p:nvPr/>
        </p:nvSpPr>
        <p:spPr>
          <a:xfrm>
            <a:off x="13678146" y="3931662"/>
            <a:ext cx="1945245" cy="538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 dirty="0" err="1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특징</a:t>
            </a:r>
            <a:r>
              <a:rPr lang="en-US" sz="2499" b="1" i="0" u="none" strike="noStrike" cap="none" dirty="0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 3</a:t>
            </a:r>
            <a:endParaRPr sz="1400" b="0" i="0" u="none" strike="noStrike" cap="none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9" name="Google Shape;159;p18"/>
          <p:cNvSpPr txBox="1"/>
          <p:nvPr/>
        </p:nvSpPr>
        <p:spPr>
          <a:xfrm>
            <a:off x="13678146" y="6895892"/>
            <a:ext cx="1945245" cy="538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rgbClr val="292929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rPr>
              <a:t>특징 4</a:t>
            </a:r>
            <a:endParaRPr sz="1400" b="0" i="0" u="none" strike="noStrike" cap="none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grpSp>
        <p:nvGrpSpPr>
          <p:cNvPr id="160" name="Google Shape;160;p18"/>
          <p:cNvGrpSpPr/>
          <p:nvPr/>
        </p:nvGrpSpPr>
        <p:grpSpPr>
          <a:xfrm>
            <a:off x="1438975" y="3931662"/>
            <a:ext cx="3285425" cy="4483451"/>
            <a:chOff x="1809537" y="3931662"/>
            <a:chExt cx="3285425" cy="4483451"/>
          </a:xfrm>
        </p:grpSpPr>
        <p:sp>
          <p:nvSpPr>
            <p:cNvPr id="161" name="Google Shape;161;p18"/>
            <p:cNvSpPr txBox="1"/>
            <p:nvPr/>
          </p:nvSpPr>
          <p:spPr>
            <a:xfrm>
              <a:off x="1809537" y="3931662"/>
              <a:ext cx="1945245" cy="538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lang="en-US" sz="2499" b="1" i="0" u="none" strike="noStrike" cap="none" dirty="0" err="1">
                  <a:solidFill>
                    <a:srgbClr val="292929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Arial"/>
                </a:rPr>
                <a:t>특징</a:t>
              </a:r>
              <a:r>
                <a:rPr lang="en-US" sz="2499" b="1" i="0" u="none" strike="noStrike" cap="none" dirty="0">
                  <a:solidFill>
                    <a:srgbClr val="292929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Arial"/>
                </a:rPr>
                <a:t> 1</a:t>
              </a:r>
              <a:endParaRPr sz="1400" b="0" i="0" u="none" strike="noStrike" cap="none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  <p:sp>
          <p:nvSpPr>
            <p:cNvPr id="162" name="Google Shape;162;p18"/>
            <p:cNvSpPr txBox="1"/>
            <p:nvPr/>
          </p:nvSpPr>
          <p:spPr>
            <a:xfrm>
              <a:off x="1809537" y="4589109"/>
              <a:ext cx="3285425" cy="8617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ko-KR" altLang="en-US" sz="2000" b="0" i="0" u="none" strike="noStrike" cap="none" dirty="0">
                  <a:solidFill>
                    <a:srgbClr val="292929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sym typeface="Arial"/>
                </a:rPr>
                <a:t>실시간으로 운전자의 졸음 상태를 감지</a:t>
              </a:r>
              <a:endParaRPr sz="2000" b="0" i="0" u="none" strike="noStrike" cap="none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Arial"/>
              </a:endParaRPr>
            </a:p>
          </p:txBody>
        </p:sp>
        <p:grpSp>
          <p:nvGrpSpPr>
            <p:cNvPr id="163" name="Google Shape;163;p18"/>
            <p:cNvGrpSpPr/>
            <p:nvPr/>
          </p:nvGrpSpPr>
          <p:grpSpPr>
            <a:xfrm>
              <a:off x="1809537" y="6895892"/>
              <a:ext cx="3285425" cy="1519221"/>
              <a:chOff x="1809537" y="6763740"/>
              <a:chExt cx="3285425" cy="1519221"/>
            </a:xfrm>
          </p:grpSpPr>
          <p:sp>
            <p:nvSpPr>
              <p:cNvPr id="164" name="Google Shape;164;p18"/>
              <p:cNvSpPr txBox="1"/>
              <p:nvPr/>
            </p:nvSpPr>
            <p:spPr>
              <a:xfrm>
                <a:off x="1809537" y="6763740"/>
                <a:ext cx="1945245" cy="5384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99"/>
                  <a:buFont typeface="Arial"/>
                  <a:buNone/>
                </a:pPr>
                <a:r>
                  <a:rPr lang="en-US" sz="2499" b="1" i="0" u="none" strike="noStrike" cap="none" dirty="0" err="1">
                    <a:solidFill>
                      <a:srgbClr val="292929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Arial"/>
                  </a:rPr>
                  <a:t>특징</a:t>
                </a:r>
                <a:r>
                  <a:rPr lang="en-US" sz="2499" b="1" i="0" u="none" strike="noStrike" cap="none" dirty="0">
                    <a:solidFill>
                      <a:srgbClr val="292929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sym typeface="Arial"/>
                  </a:rPr>
                  <a:t> 2</a:t>
                </a:r>
                <a:endParaRPr sz="1400" b="0" i="0" u="none" strike="noStrike" cap="none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sym typeface="Arial"/>
                </a:endParaRPr>
              </a:p>
            </p:txBody>
          </p:sp>
          <p:sp>
            <p:nvSpPr>
              <p:cNvPr id="165" name="Google Shape;165;p18"/>
              <p:cNvSpPr txBox="1"/>
              <p:nvPr/>
            </p:nvSpPr>
            <p:spPr>
              <a:xfrm>
                <a:off x="1809537" y="7421187"/>
                <a:ext cx="3285425" cy="8617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ko-KR" altLang="en-US" sz="2000" b="0" i="0" u="none" strike="noStrike" cap="none" dirty="0">
                    <a:solidFill>
                      <a:srgbClr val="292929"/>
                    </a:solidFill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sym typeface="Arial"/>
                  </a:rPr>
                  <a:t>경고음을 통해 운전 사고를 방지</a:t>
                </a:r>
                <a:endParaRPr sz="2000" b="0" i="0" u="none" strike="noStrike" cap="none" dirty="0">
                  <a:solidFill>
                    <a:srgbClr val="292929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sym typeface="Arial"/>
                </a:endParaRPr>
              </a:p>
            </p:txBody>
          </p:sp>
        </p:grpSp>
      </p:grpSp>
      <p:sp>
        <p:nvSpPr>
          <p:cNvPr id="166" name="Google Shape;166;p18"/>
          <p:cNvSpPr txBox="1"/>
          <p:nvPr/>
        </p:nvSpPr>
        <p:spPr>
          <a:xfrm>
            <a:off x="13678146" y="4589109"/>
            <a:ext cx="3695454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Arial"/>
              </a:rPr>
              <a:t>YOLOv8 </a:t>
            </a:r>
            <a:r>
              <a:rPr lang="ko-KR" altLang="en-US" sz="2000" b="0" i="0" u="none" strike="noStrike" cap="none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Arial"/>
              </a:rPr>
              <a:t>모델을 사용하여 운전자의 눈 상태를 감지</a:t>
            </a:r>
            <a:endParaRPr sz="2000" b="0" i="0" u="none" strike="noStrike" cap="none" dirty="0">
              <a:solidFill>
                <a:srgbClr val="292929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sym typeface="Arial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13678146" y="7553339"/>
            <a:ext cx="3285425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Arial"/>
              </a:rPr>
              <a:t>졸음 상태가 </a:t>
            </a:r>
            <a:r>
              <a:rPr lang="en-US" altLang="ko-KR" sz="2000" b="0" i="0" u="none" strike="noStrike" cap="none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Arial"/>
              </a:rPr>
              <a:t>5</a:t>
            </a:r>
            <a:r>
              <a:rPr lang="ko-KR" altLang="en-US" sz="2000" b="0" i="0" u="none" strike="noStrike" cap="none" dirty="0">
                <a:solidFill>
                  <a:srgbClr val="292929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Arial"/>
              </a:rPr>
              <a:t>초 이상 지속될 경우 알람을 울려 경고</a:t>
            </a:r>
            <a:endParaRPr sz="2000" b="0" i="0" u="none" strike="noStrike" cap="none" dirty="0">
              <a:solidFill>
                <a:srgbClr val="292929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sym typeface="Arial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9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7"/>
              <a:buFont typeface="Arial"/>
              <a:buNone/>
            </a:pPr>
            <a:r>
              <a:rPr lang="en-US" sz="4607" b="1" i="0" u="none" strike="noStrike" cap="non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프로젝트 소개 및 목적</a:t>
            </a:r>
            <a:endParaRPr sz="4607" b="1" i="0" u="none" strike="noStrike" cap="non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57"/>
              <a:buFont typeface="Arial"/>
              <a:buNone/>
            </a:pPr>
            <a:r>
              <a:rPr lang="en-US" sz="3957" b="1" i="0" u="none" strike="noStrike" cap="none">
                <a:solidFill>
                  <a:srgbClr val="F7F2EC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8"/>
          <p:cNvSpPr/>
          <p:nvPr/>
        </p:nvSpPr>
        <p:spPr>
          <a:xfrm>
            <a:off x="5219700" y="3931662"/>
            <a:ext cx="7848600" cy="39550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 txBox="1"/>
          <p:nvPr/>
        </p:nvSpPr>
        <p:spPr>
          <a:xfrm>
            <a:off x="5688419" y="3639383"/>
            <a:ext cx="7075328" cy="4247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785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0"/>
              <a:buFont typeface="Arial"/>
              <a:buNone/>
            </a:pPr>
            <a:r>
              <a:rPr lang="en-US" sz="20000" b="1" i="0" u="none" strike="noStrike" cap="none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Z</a:t>
            </a:r>
            <a:r>
              <a:rPr lang="en-US" sz="200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NO</a:t>
            </a:r>
            <a:r>
              <a:rPr lang="en-US" sz="20000" b="1" i="0" u="none" strike="noStrike" cap="none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Z</a:t>
            </a:r>
            <a:endParaRPr sz="20000" b="1" i="0" u="none" strike="noStrike" cap="none" dirty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8"/>
          <p:cNvSpPr/>
          <p:nvPr/>
        </p:nvSpPr>
        <p:spPr>
          <a:xfrm>
            <a:off x="5219700" y="7322086"/>
            <a:ext cx="7848600" cy="1129227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b="0" i="0" u="none" strike="noStrike" cap="none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졸음운전 방지 </a:t>
            </a:r>
            <a:r>
              <a:rPr lang="ko-KR" altLang="en-US" sz="4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프로젝트</a:t>
            </a:r>
            <a:endParaRPr sz="4000" b="0" i="0" u="none" strike="noStrike" cap="none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9"/>
          <p:cNvGrpSpPr/>
          <p:nvPr/>
        </p:nvGrpSpPr>
        <p:grpSpPr>
          <a:xfrm>
            <a:off x="1028700" y="829646"/>
            <a:ext cx="1130270" cy="1410817"/>
            <a:chOff x="0" y="-114300"/>
            <a:chExt cx="649019" cy="810114"/>
          </a:xfrm>
        </p:grpSpPr>
        <p:sp>
          <p:nvSpPr>
            <p:cNvPr id="180" name="Google Shape;180;p19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 extrusionOk="0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9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82" name="Google Shape;182;p19"/>
          <p:cNvGraphicFramePr/>
          <p:nvPr>
            <p:extLst>
              <p:ext uri="{D42A27DB-BD31-4B8C-83A1-F6EECF244321}">
                <p14:modId xmlns:p14="http://schemas.microsoft.com/office/powerpoint/2010/main" val="1256818652"/>
              </p:ext>
            </p:extLst>
          </p:nvPr>
        </p:nvGraphicFramePr>
        <p:xfrm>
          <a:off x="1028700" y="2916771"/>
          <a:ext cx="7884900" cy="6426464"/>
        </p:xfrm>
        <a:graphic>
          <a:graphicData uri="http://schemas.openxmlformats.org/drawingml/2006/table">
            <a:tbl>
              <a:tblPr>
                <a:noFill/>
                <a:tableStyleId>{CE677786-8DB1-4435-BD1F-52FCA8E054A2}</a:tableStyleId>
              </a:tblPr>
              <a:tblGrid>
                <a:gridCol w="394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4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496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 dirty="0" err="1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/>
                          <a:sym typeface="Arial"/>
                        </a:rPr>
                        <a:t>종류</a:t>
                      </a:r>
                      <a:endParaRPr sz="2800" u="none" strike="noStrike" cap="none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D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496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 dirty="0" err="1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/>
                          <a:sym typeface="Arial"/>
                        </a:rPr>
                        <a:t>이름</a:t>
                      </a:r>
                      <a:endParaRPr sz="2800" u="none" strike="noStrike" cap="none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D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0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b="0" u="none" strike="noStrike" cap="none" dirty="0" err="1">
                          <a:solidFill>
                            <a:schemeClr val="dk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운영체제</a:t>
                      </a:r>
                      <a:endParaRPr sz="24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Windows 11 64bit</a:t>
                      </a:r>
                      <a:endParaRPr sz="2000" b="0" u="none" strike="noStrike" cap="none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0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b="0" u="none" strike="noStrike" cap="none">
                          <a:solidFill>
                            <a:schemeClr val="dk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개발도구</a:t>
                      </a:r>
                      <a:endParaRPr sz="2400" b="0" u="none" strike="noStrike" cap="none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VS Code </a:t>
                      </a:r>
                      <a:endParaRPr sz="20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0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언어</a:t>
                      </a:r>
                      <a:endParaRPr sz="2400" u="none" strike="noStrike" cap="none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Python 3.12.7</a:t>
                      </a:r>
                      <a:endParaRPr sz="20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0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579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ko-KR" altLang="en-US" sz="24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영상 처리 도구</a:t>
                      </a:r>
                      <a:endParaRPr sz="2400" u="none" strike="noStrike" cap="none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OpenCV, PIL (Pillow), </a:t>
                      </a:r>
                      <a:r>
                        <a:rPr lang="en-US" sz="2000" u="none" strike="noStrike" cap="none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Imutils</a:t>
                      </a:r>
                      <a:endParaRPr sz="2000" u="none" strike="noStrike" cap="none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04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4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얼굴 검출 랜드마크 모델</a:t>
                      </a:r>
                      <a:endParaRPr lang="ko-KR" altLang="en-US" sz="2400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u="none" strike="noStrike" cap="none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dlib</a:t>
                      </a:r>
                      <a:endParaRPr lang="en-US" altLang="ko-KR" sz="2000" u="none" strike="noStrike" cap="none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90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ko-KR" altLang="en-US" sz="24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오디오 재생 도구</a:t>
                      </a:r>
                      <a:endParaRPr sz="24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 err="1">
                          <a:solidFill>
                            <a:schemeClr val="dk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Pygame</a:t>
                      </a:r>
                      <a:endParaRPr sz="20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ko-KR" altLang="en-US" sz="24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모델</a:t>
                      </a:r>
                      <a:endParaRPr sz="24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altLang="ko-KR" sz="2000" b="0" u="none" strike="noStrike" cap="none" dirty="0">
                          <a:solidFill>
                            <a:schemeClr val="dk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YOLOv8</a:t>
                      </a:r>
                      <a:endParaRPr lang="en-US" altLang="ko-KR" sz="2000" u="none" strike="noStrike" cap="none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83" name="Google Shape;183;p19"/>
          <p:cNvSpPr txBox="1"/>
          <p:nvPr/>
        </p:nvSpPr>
        <p:spPr>
          <a:xfrm>
            <a:off x="2542754" y="1083117"/>
            <a:ext cx="6351771" cy="90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9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7"/>
              <a:buFont typeface="Arial"/>
              <a:buNone/>
            </a:pPr>
            <a:r>
              <a:rPr lang="en-US" sz="4607" b="1" i="0" u="none" strike="noStrike" cap="non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개발환경 및 적용기술</a:t>
            </a:r>
            <a:endParaRPr sz="4607" b="1" i="0" u="none" strike="noStrike" cap="non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57"/>
              <a:buFont typeface="Arial"/>
              <a:buNone/>
            </a:pPr>
            <a:r>
              <a:rPr lang="en-US" sz="3957" b="1" i="0" u="none" strike="noStrike" cap="none">
                <a:solidFill>
                  <a:srgbClr val="F7F2EC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85" name="Google Shape;185;p19"/>
          <p:cNvGraphicFramePr/>
          <p:nvPr>
            <p:extLst>
              <p:ext uri="{D42A27DB-BD31-4B8C-83A1-F6EECF244321}">
                <p14:modId xmlns:p14="http://schemas.microsoft.com/office/powerpoint/2010/main" val="1074497437"/>
              </p:ext>
            </p:extLst>
          </p:nvPr>
        </p:nvGraphicFramePr>
        <p:xfrm>
          <a:off x="9419072" y="2916772"/>
          <a:ext cx="7884900" cy="6436174"/>
        </p:xfrm>
        <a:graphic>
          <a:graphicData uri="http://schemas.openxmlformats.org/drawingml/2006/table">
            <a:tbl>
              <a:tblPr>
                <a:noFill/>
                <a:tableStyleId>{CE677786-8DB1-4435-BD1F-52FCA8E054A2}</a:tableStyleId>
              </a:tblPr>
              <a:tblGrid>
                <a:gridCol w="394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728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496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 dirty="0" err="1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/>
                          <a:sym typeface="Arial"/>
                        </a:rPr>
                        <a:t>종류</a:t>
                      </a:r>
                      <a:endParaRPr sz="2800" u="none" strike="noStrike" cap="none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D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496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 dirty="0" err="1">
                          <a:solidFill>
                            <a:srgbClr val="000000"/>
                          </a:solidFill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  <a:cs typeface="Arial"/>
                          <a:sym typeface="Arial"/>
                        </a:rPr>
                        <a:t>이름</a:t>
                      </a:r>
                      <a:endParaRPr sz="2800" u="none" strike="noStrike" cap="none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D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73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GUI </a:t>
                      </a:r>
                      <a:r>
                        <a:rPr lang="ko-KR" altLang="en-US" sz="24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프레임워크</a:t>
                      </a:r>
                      <a:endParaRPr sz="24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altLang="ko-KR" sz="2000" u="none" strike="noStrike" cap="none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Tkinter</a:t>
                      </a:r>
                      <a:r>
                        <a:rPr lang="en-US" altLang="ko-KR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 (</a:t>
                      </a:r>
                      <a:r>
                        <a:rPr lang="ko-KR" alt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알람 끄기 버튼 구현</a:t>
                      </a:r>
                      <a:r>
                        <a:rPr lang="en-US" altLang="ko-KR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)</a:t>
                      </a:r>
                      <a:endParaRPr sz="20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292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ko-KR" altLang="en-US" sz="2400" u="none" strike="noStrike" cap="none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멀티스레딩</a:t>
                      </a:r>
                      <a:endParaRPr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Python threading </a:t>
                      </a:r>
                      <a:r>
                        <a:rPr lang="ko-KR" alt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모듈</a:t>
                      </a:r>
                      <a:endParaRPr sz="20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513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4579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4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웹 프레임워크</a:t>
                      </a:r>
                      <a:endParaRPr lang="ko-KR" altLang="en-US" sz="24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Flask</a:t>
                      </a: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090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579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ko-KR" altLang="en-US" sz="24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알람 오디오 파일</a:t>
                      </a:r>
                      <a:endParaRPr sz="24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altLang="ko-KR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WAV </a:t>
                      </a:r>
                      <a:r>
                        <a:rPr lang="ko-KR" alt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파일 사용 </a:t>
                      </a:r>
                      <a:r>
                        <a:rPr lang="en-US" altLang="ko-KR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(</a:t>
                      </a:r>
                      <a:r>
                        <a:rPr lang="ko-KR" alt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예</a:t>
                      </a:r>
                      <a:r>
                        <a:rPr lang="en-US" altLang="ko-KR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: test.wav)</a:t>
                      </a:r>
                      <a:endParaRPr sz="20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45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ko-KR" altLang="en-US" sz="24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글꼴 사용</a:t>
                      </a:r>
                      <a:endParaRPr sz="24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Windows </a:t>
                      </a:r>
                      <a:r>
                        <a:rPr lang="ko-KR" alt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한글 폰트 </a:t>
                      </a:r>
                      <a:r>
                        <a:rPr lang="en-US" altLang="ko-KR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(</a:t>
                      </a:r>
                      <a:r>
                        <a:rPr lang="en-US" sz="2000" u="none" strike="noStrike" cap="none" dirty="0" err="1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Gulim.ttc</a:t>
                      </a:r>
                      <a:r>
                        <a:rPr 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)</a:t>
                      </a:r>
                      <a:endParaRPr sz="20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4966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ko-KR" altLang="en-US" sz="2400" b="0" u="none" strike="noStrike" cap="none" dirty="0">
                          <a:solidFill>
                            <a:schemeClr val="dk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시간 계산 및 측정</a:t>
                      </a:r>
                      <a:endParaRPr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Python datetime </a:t>
                      </a:r>
                      <a:r>
                        <a:rPr lang="ko-KR" alt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및 </a:t>
                      </a:r>
                      <a:endParaRPr lang="en-US" altLang="ko-KR" sz="2000" u="none" strike="noStrike" cap="none" dirty="0"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time </a:t>
                      </a:r>
                      <a:r>
                        <a:rPr lang="ko-KR" altLang="en-US" sz="2000" u="none" strike="noStrike" cap="none" dirty="0"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  <a:cs typeface="Arial"/>
                          <a:sym typeface="Arial"/>
                        </a:rPr>
                        <a:t>모듈 사용</a:t>
                      </a:r>
                      <a:endParaRPr sz="2000" b="0" u="none" strike="noStrike" cap="none" dirty="0">
                        <a:solidFill>
                          <a:schemeClr val="dk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  <a:cs typeface="Arial"/>
                        <a:sym typeface="Arial"/>
                      </a:endParaRPr>
                    </a:p>
                  </a:txBody>
                  <a:tcPr marL="190500" marR="190500" marT="190500" marB="19050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0" name="Google Shape;190;p20"/>
          <p:cNvGraphicFramePr/>
          <p:nvPr/>
        </p:nvGraphicFramePr>
        <p:xfrm>
          <a:off x="1028699" y="2916769"/>
          <a:ext cx="16268700" cy="6280925"/>
        </p:xfrm>
        <a:graphic>
          <a:graphicData uri="http://schemas.openxmlformats.org/drawingml/2006/table">
            <a:tbl>
              <a:tblPr>
                <a:noFill/>
                <a:tableStyleId>{CE677786-8DB1-4435-BD1F-52FCA8E054A2}</a:tableStyleId>
              </a:tblPr>
              <a:tblGrid>
                <a:gridCol w="406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6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4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496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개발업무</a:t>
                      </a:r>
                      <a:endParaRPr sz="2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D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496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1일차(10/18)</a:t>
                      </a:r>
                      <a:endParaRPr sz="2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D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496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2일차(10/19)</a:t>
                      </a:r>
                      <a:endParaRPr sz="2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D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496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3일차(10/20)</a:t>
                      </a:r>
                      <a:endParaRPr sz="2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D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0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b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전체 프로세스 기획</a:t>
                      </a:r>
                      <a:endParaRPr sz="24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계획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8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실제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80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b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 선정 및 모델선정</a:t>
                      </a:r>
                      <a:endParaRPr sz="24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계획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8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실제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0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b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자료수집</a:t>
                      </a:r>
                      <a:endParaRPr sz="24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계획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8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실제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80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기능 구현</a:t>
                      </a:r>
                      <a:endParaRPr sz="2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계획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8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실제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실제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80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579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Web화면 구현</a:t>
                      </a:r>
                      <a:endParaRPr sz="2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계획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68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실제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680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안정화</a:t>
                      </a:r>
                      <a:endParaRPr sz="24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계획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68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F2F2F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실제</a:t>
                      </a:r>
                      <a:endParaRPr sz="2000" b="0" u="none" strike="noStrike" cap="none">
                        <a:solidFill>
                          <a:srgbClr val="F2F2F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>
                    <a:lnL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CB3E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pSp>
        <p:nvGrpSpPr>
          <p:cNvPr id="191" name="Google Shape;191;p20"/>
          <p:cNvGrpSpPr/>
          <p:nvPr/>
        </p:nvGrpSpPr>
        <p:grpSpPr>
          <a:xfrm>
            <a:off x="1028700" y="829646"/>
            <a:ext cx="1130270" cy="1410817"/>
            <a:chOff x="0" y="-114300"/>
            <a:chExt cx="649019" cy="810114"/>
          </a:xfrm>
        </p:grpSpPr>
        <p:sp>
          <p:nvSpPr>
            <p:cNvPr id="192" name="Google Shape;192;p20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 extrusionOk="0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0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4" name="Google Shape;194;p20"/>
          <p:cNvSpPr txBox="1"/>
          <p:nvPr/>
        </p:nvSpPr>
        <p:spPr>
          <a:xfrm>
            <a:off x="15930323" y="2304215"/>
            <a:ext cx="1367079" cy="46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2024년 기준</a:t>
            </a:r>
            <a:endParaRPr sz="1800" b="0" i="0" u="none" strike="noStrike" cap="non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0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114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일정 및 수행내용</a:t>
            </a:r>
            <a:endParaRPr sz="4800" b="0" i="0" u="none" strike="noStrike" cap="non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0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57"/>
              <a:buFont typeface="Arial"/>
              <a:buNone/>
            </a:pPr>
            <a:r>
              <a:rPr lang="en-US" sz="3957" b="1" i="0" u="none" strike="noStrike" cap="none">
                <a:solidFill>
                  <a:srgbClr val="F7F2EC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0"/>
          <p:cNvSpPr txBox="1"/>
          <p:nvPr/>
        </p:nvSpPr>
        <p:spPr>
          <a:xfrm>
            <a:off x="13991771" y="1400828"/>
            <a:ext cx="1134835" cy="362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31801" marR="0" lvl="1" indent="-215900" algn="l" rtl="0">
              <a:lnSpc>
                <a:spcPct val="15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계획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0"/>
          <p:cNvSpPr/>
          <p:nvPr/>
        </p:nvSpPr>
        <p:spPr>
          <a:xfrm>
            <a:off x="13487400" y="1317051"/>
            <a:ext cx="529771" cy="529771"/>
          </a:xfrm>
          <a:prstGeom prst="ellipse">
            <a:avLst/>
          </a:prstGeom>
          <a:solidFill>
            <a:schemeClr val="accent6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15791547" y="1317051"/>
            <a:ext cx="529771" cy="529771"/>
          </a:xfrm>
          <a:prstGeom prst="ellipse">
            <a:avLst/>
          </a:prstGeom>
          <a:solidFill>
            <a:srgbClr val="00B0F0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0"/>
          <p:cNvSpPr txBox="1"/>
          <p:nvPr/>
        </p:nvSpPr>
        <p:spPr>
          <a:xfrm>
            <a:off x="16321318" y="1400828"/>
            <a:ext cx="1134835" cy="362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31801" marR="0" lvl="1" indent="-215900" algn="l" rtl="0">
              <a:lnSpc>
                <a:spcPct val="15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실제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트러블 슈팅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id="7" name="Freeform 7"/>
          <p:cNvSpPr/>
          <p:nvPr/>
        </p:nvSpPr>
        <p:spPr>
          <a:xfrm>
            <a:off x="-121692" y="3754563"/>
            <a:ext cx="6997880" cy="6552498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2202116" y="3688952"/>
            <a:ext cx="6068599" cy="6552498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8" y="0"/>
                </a:lnTo>
                <a:lnTo>
                  <a:pt x="5732768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6486634" y="3734502"/>
            <a:ext cx="5732767" cy="6552498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190215" y="2995399"/>
            <a:ext cx="4878383" cy="6262901"/>
            <a:chOff x="0" y="0"/>
            <a:chExt cx="1284842" cy="16494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704808" y="2995399"/>
            <a:ext cx="4878383" cy="6262901"/>
            <a:chOff x="0" y="0"/>
            <a:chExt cx="1284842" cy="164948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242667" y="3019542"/>
            <a:ext cx="4878383" cy="6262901"/>
            <a:chOff x="0" y="0"/>
            <a:chExt cx="1284842" cy="164948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720953" y="3355259"/>
            <a:ext cx="3816906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chemeClr val="accen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눈 크기 문제</a:t>
            </a:r>
            <a:endParaRPr lang="en-US" sz="3331" b="1" dirty="0">
              <a:solidFill>
                <a:schemeClr val="accent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7504956" y="3442902"/>
            <a:ext cx="3278085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chemeClr val="accen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눈 크기 문제</a:t>
            </a:r>
            <a:endParaRPr lang="en-US" altLang="ko-KR" sz="3331" b="1" dirty="0">
              <a:solidFill>
                <a:schemeClr val="accent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254095" y="3401771"/>
            <a:ext cx="2808996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개선 방법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1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2" name="AutoShape 22"/>
          <p:cNvSpPr/>
          <p:nvPr/>
        </p:nvSpPr>
        <p:spPr>
          <a:xfrm flipV="1">
            <a:off x="1766383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AutoShape 23"/>
          <p:cNvSpPr/>
          <p:nvPr/>
        </p:nvSpPr>
        <p:spPr>
          <a:xfrm flipV="1">
            <a:off x="7280976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4" name="AutoShape 24"/>
          <p:cNvSpPr/>
          <p:nvPr/>
        </p:nvSpPr>
        <p:spPr>
          <a:xfrm flipV="1">
            <a:off x="12939339" y="4356837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6" name="TextBox 26"/>
          <p:cNvSpPr txBox="1"/>
          <p:nvPr/>
        </p:nvSpPr>
        <p:spPr>
          <a:xfrm>
            <a:off x="7381902" y="5029200"/>
            <a:ext cx="3524196" cy="1949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05"/>
              </a:lnSpc>
            </a:pPr>
            <a:r>
              <a:rPr lang="ko-KR" altLang="en-US" sz="231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각도와 사람에 따라 </a:t>
            </a:r>
            <a:endParaRPr lang="en-US" altLang="ko-KR" sz="231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  <a:p>
            <a:pPr algn="ctr">
              <a:lnSpc>
                <a:spcPts val="3905"/>
              </a:lnSpc>
            </a:pPr>
            <a:r>
              <a:rPr lang="ko-KR" altLang="en-US" sz="231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눈 크기가 다르게 측정됨</a:t>
            </a:r>
            <a:r>
              <a:rPr lang="en-US" altLang="ko-KR" sz="231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.</a:t>
            </a:r>
          </a:p>
          <a:p>
            <a:pPr algn="ctr">
              <a:lnSpc>
                <a:spcPts val="3905"/>
              </a:lnSpc>
            </a:pPr>
            <a:r>
              <a:rPr lang="ko-KR" altLang="en-US" sz="231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눈을 뜨고 있음에도 졸음으로 감지</a:t>
            </a:r>
            <a:endParaRPr lang="en-US" sz="231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7315025" y="6978644"/>
            <a:ext cx="3726049" cy="9491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05"/>
              </a:lnSpc>
            </a:pPr>
            <a:r>
              <a:rPr lang="en-US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“</a:t>
            </a:r>
            <a:r>
              <a:rPr lang="ko-KR" altLang="en-US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각도와 사람에 따라 </a:t>
            </a:r>
            <a:endParaRPr lang="en-US" altLang="ko-KR" sz="2310" dirty="0">
              <a:solidFill>
                <a:schemeClr val="accen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  <a:p>
            <a:pPr algn="ctr">
              <a:lnSpc>
                <a:spcPts val="3905"/>
              </a:lnSpc>
            </a:pPr>
            <a:r>
              <a:rPr lang="ko-KR" altLang="en-US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눈 크기를 맞춰야 한다</a:t>
            </a:r>
            <a:r>
              <a:rPr lang="en-US" altLang="ko-KR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.”</a:t>
            </a:r>
            <a:endParaRPr lang="ko-KR" altLang="en-US" sz="2400" b="0" dirty="0">
              <a:solidFill>
                <a:schemeClr val="accent1"/>
              </a:solidFill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8C318A6D-8F17-72CA-57E8-53EA0C95796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0016"/>
          <a:stretch/>
        </p:blipFill>
        <p:spPr>
          <a:xfrm>
            <a:off x="1685683" y="5033418"/>
            <a:ext cx="2166098" cy="1417246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32BDA41E-294F-0FE3-DE5B-03A7865C0C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53091" y="4545733"/>
            <a:ext cx="4073468" cy="215148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B1D791C8-01C2-657A-E0CF-949631127B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3843" y="5951267"/>
            <a:ext cx="3143020" cy="3147434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1E59470C-8BE1-D671-2FA0-0E0A463AEA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12149" y="5455195"/>
            <a:ext cx="2393555" cy="2366394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918B4CEF-82FE-6762-39F1-C32774A25D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09523" y="5155530"/>
            <a:ext cx="2410161" cy="352474"/>
          </a:xfrm>
          <a:prstGeom prst="rect">
            <a:avLst/>
          </a:prstGeom>
          <a:solidFill>
            <a:srgbClr val="000000">
              <a:shade val="95000"/>
            </a:srgbClr>
          </a:solidFill>
          <a:ln w="63500" cap="sq">
            <a:solidFill>
              <a:srgbClr val="FF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0" name="직사각형 59">
            <a:extLst>
              <a:ext uri="{FF2B5EF4-FFF2-40B4-BE49-F238E27FC236}">
                <a16:creationId xmlns:a16="http://schemas.microsoft.com/office/drawing/2014/main" id="{8B5594ED-3F29-03CA-4C4C-B2E9D75C8818}"/>
              </a:ext>
            </a:extLst>
          </p:cNvPr>
          <p:cNvSpPr/>
          <p:nvPr/>
        </p:nvSpPr>
        <p:spPr>
          <a:xfrm>
            <a:off x="2724444" y="6638255"/>
            <a:ext cx="898151" cy="1984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0AB47E06-1835-1305-B330-EF4236F6250A}"/>
              </a:ext>
            </a:extLst>
          </p:cNvPr>
          <p:cNvCxnSpPr>
            <a:cxnSpLocks/>
            <a:stCxn id="60" idx="0"/>
            <a:endCxn id="59" idx="2"/>
          </p:cNvCxnSpPr>
          <p:nvPr/>
        </p:nvCxnSpPr>
        <p:spPr>
          <a:xfrm flipV="1">
            <a:off x="3173520" y="5508004"/>
            <a:ext cx="941084" cy="113025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6" name="TextBox 26">
            <a:extLst>
              <a:ext uri="{FF2B5EF4-FFF2-40B4-BE49-F238E27FC236}">
                <a16:creationId xmlns:a16="http://schemas.microsoft.com/office/drawing/2014/main" id="{963B55C1-80DE-7B3E-7886-45773120D970}"/>
              </a:ext>
            </a:extLst>
          </p:cNvPr>
          <p:cNvSpPr txBox="1"/>
          <p:nvPr/>
        </p:nvSpPr>
        <p:spPr>
          <a:xfrm>
            <a:off x="13069456" y="7924351"/>
            <a:ext cx="3465814" cy="9491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05"/>
              </a:lnSpc>
            </a:pPr>
            <a:r>
              <a:rPr lang="en-US" altLang="ko-KR" sz="231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“</a:t>
            </a:r>
            <a:r>
              <a:rPr lang="ko-KR" altLang="en-US" sz="231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초기 눈 크기 설정을 통해 평균값을 구한다</a:t>
            </a:r>
            <a:r>
              <a:rPr lang="en-US" altLang="ko-KR" sz="231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.”</a:t>
            </a:r>
            <a:endParaRPr lang="en-US" sz="2310" dirty="0">
              <a:solidFill>
                <a:srgbClr val="4F81BD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5DF61C51-9900-37A0-1CE0-3338C22970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855611" y="4950541"/>
            <a:ext cx="3848637" cy="276264"/>
          </a:xfrm>
          <a:prstGeom prst="rect">
            <a:avLst/>
          </a:prstGeom>
          <a:solidFill>
            <a:srgbClr val="000000">
              <a:shade val="95000"/>
            </a:srgbClr>
          </a:solidFill>
          <a:ln w="63500" cap="sq">
            <a:solidFill>
              <a:srgbClr val="FF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9" name="직사각형 68">
            <a:extLst>
              <a:ext uri="{FF2B5EF4-FFF2-40B4-BE49-F238E27FC236}">
                <a16:creationId xmlns:a16="http://schemas.microsoft.com/office/drawing/2014/main" id="{4BE3FB9F-09DA-04A7-6DBB-DC55E7F916B9}"/>
              </a:ext>
            </a:extLst>
          </p:cNvPr>
          <p:cNvSpPr/>
          <p:nvPr/>
        </p:nvSpPr>
        <p:spPr>
          <a:xfrm>
            <a:off x="13693175" y="5940579"/>
            <a:ext cx="1368560" cy="1579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4DC19383-7A9A-B6BC-4189-276FF2A85AAC}"/>
              </a:ext>
            </a:extLst>
          </p:cNvPr>
          <p:cNvCxnSpPr>
            <a:cxnSpLocks/>
            <a:stCxn id="69" idx="0"/>
            <a:endCxn id="68" idx="2"/>
          </p:cNvCxnSpPr>
          <p:nvPr/>
        </p:nvCxnSpPr>
        <p:spPr>
          <a:xfrm flipV="1">
            <a:off x="14377455" y="5226805"/>
            <a:ext cx="402475" cy="71377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130270" cy="1211763"/>
            <a:chOff x="0" y="0"/>
            <a:chExt cx="649019" cy="6958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9019" cy="695814"/>
            </a:xfrm>
            <a:custGeom>
              <a:avLst/>
              <a:gdLst/>
              <a:ahLst/>
              <a:cxnLst/>
              <a:rect l="l" t="t" r="r" b="b"/>
              <a:pathLst>
                <a:path w="649019" h="695814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42754" y="1077869"/>
            <a:ext cx="6351771" cy="90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ko-KR" altLang="en-US" sz="4607" b="1" dirty="0">
                <a:solidFill>
                  <a:srgbClr val="292929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트러블 슈팅</a:t>
            </a:r>
            <a:endParaRPr lang="en-US" sz="4607" b="1" dirty="0">
              <a:solidFill>
                <a:srgbClr val="292929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2713" y="1155428"/>
            <a:ext cx="962243" cy="77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88"/>
              </a:lnSpc>
              <a:spcBef>
                <a:spcPct val="0"/>
              </a:spcBef>
            </a:pPr>
            <a:r>
              <a:rPr lang="en-US" sz="3957" b="1" dirty="0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id="7" name="Freeform 7"/>
          <p:cNvSpPr/>
          <p:nvPr/>
        </p:nvSpPr>
        <p:spPr>
          <a:xfrm>
            <a:off x="-85918" y="2234443"/>
            <a:ext cx="6496886" cy="7785857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1920491" y="2234443"/>
            <a:ext cx="6367509" cy="8052557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8" y="0"/>
                </a:lnTo>
                <a:lnTo>
                  <a:pt x="5732768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6390774" y="2234443"/>
            <a:ext cx="5828627" cy="7557257"/>
          </a:xfrm>
          <a:custGeom>
            <a:avLst/>
            <a:gdLst/>
            <a:ahLst/>
            <a:cxnLst/>
            <a:rect l="l" t="t" r="r" b="b"/>
            <a:pathLst>
              <a:path w="5732767" h="6552498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-7149" r="-7149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190215" y="2995399"/>
            <a:ext cx="4878383" cy="6262901"/>
            <a:chOff x="0" y="0"/>
            <a:chExt cx="1284842" cy="16494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704808" y="2995399"/>
            <a:ext cx="4878383" cy="6262901"/>
            <a:chOff x="0" y="0"/>
            <a:chExt cx="1284842" cy="164948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242667" y="3019542"/>
            <a:ext cx="4878383" cy="6262901"/>
            <a:chOff x="0" y="0"/>
            <a:chExt cx="1284842" cy="164948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84842" cy="1649488"/>
            </a:xfrm>
            <a:custGeom>
              <a:avLst/>
              <a:gdLst/>
              <a:ahLst/>
              <a:cxnLst/>
              <a:rect l="l" t="t" r="r" b="b"/>
              <a:pathLst>
                <a:path w="1284842" h="1649488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581248"/>
                  </a:lnTo>
                  <a:cubicBezTo>
                    <a:pt x="1284842" y="1599346"/>
                    <a:pt x="1277652" y="1616704"/>
                    <a:pt x="1264855" y="1629501"/>
                  </a:cubicBezTo>
                  <a:cubicBezTo>
                    <a:pt x="1252057" y="1642299"/>
                    <a:pt x="1234700" y="1649488"/>
                    <a:pt x="1216601" y="1649488"/>
                  </a:cubicBezTo>
                  <a:lnTo>
                    <a:pt x="68240" y="1649488"/>
                  </a:lnTo>
                  <a:cubicBezTo>
                    <a:pt x="50142" y="1649488"/>
                    <a:pt x="32785" y="1642299"/>
                    <a:pt x="19987" y="1629501"/>
                  </a:cubicBezTo>
                  <a:cubicBezTo>
                    <a:pt x="7190" y="1616704"/>
                    <a:pt x="0" y="1599346"/>
                    <a:pt x="0" y="1581248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14300"/>
              <a:ext cx="1284842" cy="176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05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333746" y="3355259"/>
            <a:ext cx="2591319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chemeClr val="accen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알람 종료</a:t>
            </a:r>
            <a:endParaRPr lang="en-US" sz="3331" b="1" dirty="0">
              <a:solidFill>
                <a:schemeClr val="accent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7504956" y="3442902"/>
            <a:ext cx="3278085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개선 방법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1</a:t>
            </a: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 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254095" y="3401771"/>
            <a:ext cx="2808996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ko-KR" altLang="en-US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개선 방법 </a:t>
            </a:r>
            <a:r>
              <a:rPr lang="en-US" altLang="ko-KR" sz="3331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Open Sans Bold"/>
                <a:sym typeface="Open Sans Bold"/>
              </a:rPr>
              <a:t>2</a:t>
            </a:r>
            <a:endParaRPr lang="en-US" sz="3331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Open Sans Bold"/>
              <a:sym typeface="Open Sans Bold"/>
            </a:endParaRPr>
          </a:p>
        </p:txBody>
      </p:sp>
      <p:sp>
        <p:nvSpPr>
          <p:cNvPr id="22" name="AutoShape 22"/>
          <p:cNvSpPr/>
          <p:nvPr/>
        </p:nvSpPr>
        <p:spPr>
          <a:xfrm flipV="1">
            <a:off x="1766383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AutoShape 23"/>
          <p:cNvSpPr/>
          <p:nvPr/>
        </p:nvSpPr>
        <p:spPr>
          <a:xfrm flipV="1">
            <a:off x="7280976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4" name="AutoShape 24"/>
          <p:cNvSpPr/>
          <p:nvPr/>
        </p:nvSpPr>
        <p:spPr>
          <a:xfrm flipV="1">
            <a:off x="12795569" y="4457695"/>
            <a:ext cx="3726049" cy="0"/>
          </a:xfrm>
          <a:prstGeom prst="line">
            <a:avLst/>
          </a:prstGeom>
          <a:ln w="9525" cap="flat">
            <a:solidFill>
              <a:srgbClr val="2929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8" name="TextBox 28"/>
          <p:cNvSpPr txBox="1"/>
          <p:nvPr/>
        </p:nvSpPr>
        <p:spPr>
          <a:xfrm>
            <a:off x="7128428" y="7566621"/>
            <a:ext cx="4189580" cy="4519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05"/>
              </a:lnSpc>
            </a:pPr>
            <a:r>
              <a:rPr lang="en-US" altLang="ko-KR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“</a:t>
            </a:r>
            <a:r>
              <a:rPr lang="en-US" altLang="ko-KR" sz="2400" dirty="0" err="1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Tkinter</a:t>
            </a:r>
            <a:r>
              <a:rPr lang="ko-KR" altLang="en-US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로 알람 끄기 버튼 구현</a:t>
            </a:r>
            <a:r>
              <a:rPr lang="en-US" altLang="ko-KR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”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CF0952A-1973-75FE-D458-887D65554213}"/>
              </a:ext>
            </a:extLst>
          </p:cNvPr>
          <p:cNvSpPr/>
          <p:nvPr/>
        </p:nvSpPr>
        <p:spPr>
          <a:xfrm>
            <a:off x="12535533" y="5058244"/>
            <a:ext cx="4305254" cy="13760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28">
            <a:extLst>
              <a:ext uri="{FF2B5EF4-FFF2-40B4-BE49-F238E27FC236}">
                <a16:creationId xmlns:a16="http://schemas.microsoft.com/office/drawing/2014/main" id="{D58DF0F0-32F2-874D-50E5-00D6CC827D3A}"/>
              </a:ext>
            </a:extLst>
          </p:cNvPr>
          <p:cNvSpPr txBox="1"/>
          <p:nvPr/>
        </p:nvSpPr>
        <p:spPr>
          <a:xfrm>
            <a:off x="12902102" y="5306258"/>
            <a:ext cx="3726049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14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ko-KR" altLang="en-US" sz="1400" b="0" i="1" dirty="0">
                <a:solidFill>
                  <a:srgbClr val="45C54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400" b="0" i="1" dirty="0" err="1">
                <a:solidFill>
                  <a:srgbClr val="45C541"/>
                </a:solidFill>
                <a:effectLst/>
                <a:latin typeface="Consolas" panose="020B0609020204030204" pitchFamily="49" charset="0"/>
              </a:rPr>
              <a:t>알람창은</a:t>
            </a:r>
            <a:r>
              <a:rPr lang="ko-KR" altLang="en-US" sz="1400" b="0" i="1" dirty="0">
                <a:solidFill>
                  <a:srgbClr val="45C541"/>
                </a:solidFill>
                <a:effectLst/>
                <a:latin typeface="Consolas" panose="020B0609020204030204" pitchFamily="49" charset="0"/>
              </a:rPr>
              <a:t> 쓰레드로 처리</a:t>
            </a:r>
            <a:endParaRPr lang="en-US" altLang="ko-KR" sz="1400" b="0" i="1" dirty="0">
              <a:solidFill>
                <a:srgbClr val="45C54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thread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threading</a:t>
            </a:r>
            <a:r>
              <a:rPr lang="en-US" altLang="ko-K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Thread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alarm_notification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filename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))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316D1C2-B296-A3C9-A680-DF000DD1BC40}"/>
              </a:ext>
            </a:extLst>
          </p:cNvPr>
          <p:cNvSpPr/>
          <p:nvPr/>
        </p:nvSpPr>
        <p:spPr>
          <a:xfrm>
            <a:off x="6986304" y="4730590"/>
            <a:ext cx="4305254" cy="24542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28">
            <a:extLst>
              <a:ext uri="{FF2B5EF4-FFF2-40B4-BE49-F238E27FC236}">
                <a16:creationId xmlns:a16="http://schemas.microsoft.com/office/drawing/2014/main" id="{DF235A34-5604-5B7E-04AC-DC8F2680B824}"/>
              </a:ext>
            </a:extLst>
          </p:cNvPr>
          <p:cNvSpPr txBox="1"/>
          <p:nvPr/>
        </p:nvSpPr>
        <p:spPr>
          <a:xfrm>
            <a:off x="7128428" y="4804361"/>
            <a:ext cx="416313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Tk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altLang="ko-K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알람 끄기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altLang="ko-K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geometry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"200x100"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stop_alarm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pygame</a:t>
            </a:r>
            <a:r>
              <a:rPr lang="en-US" altLang="ko-K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mixer</a:t>
            </a:r>
            <a:r>
              <a:rPr lang="en-US" altLang="ko-K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music</a:t>
            </a:r>
            <a:r>
              <a:rPr lang="en-US" altLang="ko-K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stop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altLang="ko-K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destroy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알람 끄기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command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stop_alarm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pack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expand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31" name="TextBox 28">
            <a:extLst>
              <a:ext uri="{FF2B5EF4-FFF2-40B4-BE49-F238E27FC236}">
                <a16:creationId xmlns:a16="http://schemas.microsoft.com/office/drawing/2014/main" id="{D3FADFE7-7FA4-7DA7-25DE-69AC43FA8678}"/>
              </a:ext>
            </a:extLst>
          </p:cNvPr>
          <p:cNvSpPr txBox="1"/>
          <p:nvPr/>
        </p:nvSpPr>
        <p:spPr>
          <a:xfrm>
            <a:off x="12777371" y="7117587"/>
            <a:ext cx="3974335" cy="1452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05"/>
              </a:lnSpc>
            </a:pPr>
            <a:r>
              <a:rPr lang="en-US" altLang="ko-KR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“</a:t>
            </a:r>
            <a:r>
              <a:rPr lang="ko-KR" altLang="en-US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알람이 울리면서도 다른 작업을 할 수 있도록 </a:t>
            </a:r>
            <a:endParaRPr lang="en-US" altLang="ko-KR" sz="2400" dirty="0">
              <a:solidFill>
                <a:srgbClr val="4F81BD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Open Sans"/>
              <a:sym typeface="Open Sans"/>
            </a:endParaRPr>
          </a:p>
          <a:p>
            <a:pPr algn="ctr">
              <a:lnSpc>
                <a:spcPts val="3905"/>
              </a:lnSpc>
            </a:pPr>
            <a:r>
              <a:rPr lang="ko-KR" altLang="en-US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멀티 </a:t>
            </a:r>
            <a:r>
              <a:rPr lang="en-US" altLang="ko-KR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Thread </a:t>
            </a:r>
            <a:r>
              <a:rPr lang="ko-KR" altLang="en-US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처리</a:t>
            </a:r>
            <a:r>
              <a:rPr lang="en-US" altLang="ko-KR" sz="2400" dirty="0">
                <a:solidFill>
                  <a:srgbClr val="4F81B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”</a:t>
            </a:r>
          </a:p>
        </p:txBody>
      </p:sp>
      <p:sp>
        <p:nvSpPr>
          <p:cNvPr id="25" name="TextBox 26">
            <a:extLst>
              <a:ext uri="{FF2B5EF4-FFF2-40B4-BE49-F238E27FC236}">
                <a16:creationId xmlns:a16="http://schemas.microsoft.com/office/drawing/2014/main" id="{BDA6834A-7C06-21CC-FEDA-A3D83B2A6F52}"/>
              </a:ext>
            </a:extLst>
          </p:cNvPr>
          <p:cNvSpPr txBox="1"/>
          <p:nvPr/>
        </p:nvSpPr>
        <p:spPr>
          <a:xfrm>
            <a:off x="1990823" y="5168143"/>
            <a:ext cx="3524196" cy="9491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05"/>
              </a:lnSpc>
            </a:pPr>
            <a:r>
              <a:rPr lang="ko-KR" altLang="en-US" sz="231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Open Sans"/>
                <a:sym typeface="Open Sans"/>
              </a:rPr>
              <a:t>알람이 울릴 때 알람과 프로그램 종료 불가능</a:t>
            </a:r>
            <a:endParaRPr lang="en-US" sz="231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Open Sans"/>
              <a:sym typeface="Open Sans"/>
            </a:endParaRPr>
          </a:p>
        </p:txBody>
      </p:sp>
      <p:sp>
        <p:nvSpPr>
          <p:cNvPr id="26" name="TextBox 28">
            <a:extLst>
              <a:ext uri="{FF2B5EF4-FFF2-40B4-BE49-F238E27FC236}">
                <a16:creationId xmlns:a16="http://schemas.microsoft.com/office/drawing/2014/main" id="{8A4C47C5-5983-AF97-9E2D-3C4772D4280A}"/>
              </a:ext>
            </a:extLst>
          </p:cNvPr>
          <p:cNvSpPr txBox="1"/>
          <p:nvPr/>
        </p:nvSpPr>
        <p:spPr>
          <a:xfrm>
            <a:off x="1923946" y="7117587"/>
            <a:ext cx="3726049" cy="1449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05"/>
              </a:lnSpc>
            </a:pPr>
            <a:r>
              <a:rPr lang="en-US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“</a:t>
            </a:r>
            <a:r>
              <a:rPr lang="ko-KR" altLang="en-US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알람이 울리면서도 다른 동작이 가능하고</a:t>
            </a:r>
            <a:r>
              <a:rPr lang="en-US" altLang="ko-KR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,</a:t>
            </a:r>
            <a:r>
              <a:rPr lang="ko-KR" altLang="en-US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 알람을 종료하는 기능 필요</a:t>
            </a:r>
            <a:r>
              <a:rPr lang="en-US" altLang="ko-KR" sz="2310" dirty="0">
                <a:solidFill>
                  <a:schemeClr val="accen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Open Sans"/>
                <a:sym typeface="Open Sans"/>
              </a:rPr>
              <a:t>”</a:t>
            </a:r>
            <a:endParaRPr lang="ko-KR" altLang="en-US" sz="2400" b="0" dirty="0">
              <a:solidFill>
                <a:schemeClr val="accent1"/>
              </a:solidFill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348342D5-87B1-C98A-C273-95156D6A79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0383" y="4827451"/>
            <a:ext cx="1997522" cy="13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18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547</Words>
  <Application>Microsoft Office PowerPoint</Application>
  <PresentationFormat>사용자 지정</PresentationFormat>
  <Paragraphs>164</Paragraphs>
  <Slides>13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에스코어 드림 4 Regular</vt:lpstr>
      <vt:lpstr>Calibri</vt:lpstr>
      <vt:lpstr>에스코어 드림 3 Light</vt:lpstr>
      <vt:lpstr>맑은 고딕</vt:lpstr>
      <vt:lpstr>Open Sans Bold</vt:lpstr>
      <vt:lpstr>Arial</vt:lpstr>
      <vt:lpstr>Consolas</vt:lpstr>
      <vt:lpstr>에스코어 드림 2 ExtraLight</vt:lpstr>
      <vt:lpstr>에스코어 드림 5 Medium</vt:lpstr>
      <vt:lpstr>Open Sans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윤찬호</dc:creator>
  <cp:lastModifiedBy>찬호 윤</cp:lastModifiedBy>
  <cp:revision>10</cp:revision>
  <dcterms:modified xsi:type="dcterms:W3CDTF">2024-10-21T02:11:37Z</dcterms:modified>
</cp:coreProperties>
</file>